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6" r:id="rId10"/>
    <p:sldId id="263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7" autoAdjust="0"/>
    <p:restoredTop sz="94660"/>
  </p:normalViewPr>
  <p:slideViewPr>
    <p:cSldViewPr>
      <p:cViewPr varScale="1">
        <p:scale>
          <a:sx n="70" d="100"/>
          <a:sy n="70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F8BC582-F953-4158-96AA-F8A99D6FBBA6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758CB6C-7336-4769-950E-C3BBB1E6FC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582313"/>
          </a:xfrm>
        </p:spPr>
        <p:txBody>
          <a:bodyPr/>
          <a:lstStyle/>
          <a:p>
            <a:r>
              <a:rPr lang="en-US" sz="3600" b="1" dirty="0" smtClean="0"/>
              <a:t>Contextual teaching and learning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8862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7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066800"/>
            <a:ext cx="6145125" cy="4876800"/>
          </a:xfrm>
        </p:spPr>
      </p:pic>
      <p:sp>
        <p:nvSpPr>
          <p:cNvPr id="5" name="Rectangle 4"/>
          <p:cNvSpPr/>
          <p:nvPr/>
        </p:nvSpPr>
        <p:spPr>
          <a:xfrm>
            <a:off x="5257800" y="1524000"/>
            <a:ext cx="2362200" cy="311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Tugas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en-US" sz="11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r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Buat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RPP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khusus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materi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PAI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menerapkan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7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asas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CTL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1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953000" y="1828800"/>
            <a:ext cx="3733800" cy="3505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err="1">
                <a:latin typeface="Comic Sans MS" pitchFamily="66" charset="0"/>
              </a:rPr>
              <a:t>Skenario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Pembelajaran</a:t>
            </a:r>
            <a:endParaRPr lang="en-US" sz="18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err="1">
                <a:latin typeface="Comic Sans MS" pitchFamily="66" charset="0"/>
              </a:rPr>
              <a:t>Sumber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belajar</a:t>
            </a:r>
            <a:endParaRPr lang="en-US" sz="18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err="1">
                <a:latin typeface="Comic Sans MS" pitchFamily="66" charset="0"/>
              </a:rPr>
              <a:t>Evaluasi</a:t>
            </a:r>
            <a:r>
              <a:rPr lang="en-US" sz="1800" dirty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828800"/>
            <a:ext cx="3886200" cy="3505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>
                <a:latin typeface="Comic Sans MS" pitchFamily="66" charset="0"/>
              </a:rPr>
              <a:t>Kelas</a:t>
            </a:r>
            <a:r>
              <a:rPr lang="en-US" sz="1800" dirty="0" smtClean="0">
                <a:latin typeface="Comic Sans MS" pitchFamily="66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Comic Sans MS" pitchFamily="66" charset="0"/>
              </a:rPr>
              <a:t>Tujuan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Pembelajaran</a:t>
            </a:r>
            <a:r>
              <a:rPr lang="en-US" sz="1800" dirty="0" smtClean="0">
                <a:latin typeface="Comic Sans MS" pitchFamily="66" charset="0"/>
              </a:rPr>
              <a:t> </a:t>
            </a:r>
          </a:p>
          <a:p>
            <a:pPr indent="-1588">
              <a:lnSpc>
                <a:spcPct val="150000"/>
              </a:lnSpc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Kompetensi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dasar</a:t>
            </a:r>
            <a:r>
              <a:rPr lang="en-US" sz="1800" dirty="0" smtClean="0">
                <a:latin typeface="Comic Sans MS" pitchFamily="66" charset="0"/>
              </a:rPr>
              <a:t> :</a:t>
            </a:r>
          </a:p>
          <a:p>
            <a:pPr indent="-1588">
              <a:lnSpc>
                <a:spcPct val="150000"/>
              </a:lnSpc>
            </a:pP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Indikator</a:t>
            </a:r>
            <a:r>
              <a:rPr lang="en-US" sz="1800" dirty="0" smtClean="0">
                <a:latin typeface="Comic Sans MS" pitchFamily="66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Comic Sans MS" pitchFamily="66" charset="0"/>
              </a:rPr>
              <a:t>Materi</a:t>
            </a:r>
            <a:r>
              <a:rPr lang="en-US" sz="1800" dirty="0" smtClean="0">
                <a:latin typeface="Comic Sans MS" pitchFamily="66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Comic Sans MS" pitchFamily="66" charset="0"/>
              </a:rPr>
              <a:t>Metode</a:t>
            </a:r>
            <a:r>
              <a:rPr lang="en-US" sz="1800" dirty="0" smtClean="0">
                <a:latin typeface="Comic Sans MS" pitchFamily="66" charset="0"/>
              </a:rPr>
              <a:t> / model </a:t>
            </a:r>
            <a:r>
              <a:rPr lang="en-US" sz="1800" dirty="0" err="1" smtClean="0">
                <a:latin typeface="Comic Sans MS" pitchFamily="66" charset="0"/>
              </a:rPr>
              <a:t>pembelajaran</a:t>
            </a:r>
            <a:r>
              <a:rPr lang="en-US" sz="1800" dirty="0" smtClean="0">
                <a:latin typeface="Comic Sans MS" pitchFamily="66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Rencana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Pelaksanaan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Pembelajaran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9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0400" cy="731838"/>
          </a:xfrm>
        </p:spPr>
        <p:txBody>
          <a:bodyPr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Skenario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pembelajaran</a:t>
            </a:r>
            <a:r>
              <a:rPr lang="en-US" sz="2400" dirty="0" smtClean="0">
                <a:latin typeface="Comic Sans MS" pitchFamily="66" charset="0"/>
              </a:rPr>
              <a:t> CTL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85800" y="1600200"/>
            <a:ext cx="7772400" cy="4191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Comic Sans MS" pitchFamily="66" charset="0"/>
              </a:rPr>
              <a:t>Mengandung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pembelajaran</a:t>
            </a:r>
            <a:r>
              <a:rPr lang="en-US" dirty="0" smtClean="0">
                <a:latin typeface="Comic Sans MS" pitchFamily="66" charset="0"/>
              </a:rPr>
              <a:t> CTL :</a:t>
            </a:r>
          </a:p>
          <a:p>
            <a:pPr marL="519113" indent="-177800">
              <a:lnSpc>
                <a:spcPct val="150000"/>
              </a:lnSpc>
            </a:pPr>
            <a:r>
              <a:rPr lang="en-US" dirty="0" err="1" smtClean="0">
                <a:latin typeface="Comic Sans MS" pitchFamily="66" charset="0"/>
              </a:rPr>
              <a:t>Kegiatan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belajar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disusun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mampu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membuat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aktif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belajar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konstruktivistik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marL="519113" indent="-177800">
              <a:lnSpc>
                <a:spcPct val="150000"/>
              </a:lnSpc>
            </a:pPr>
            <a:r>
              <a:rPr lang="en-US" dirty="0" err="1" smtClean="0">
                <a:latin typeface="Comic Sans MS" pitchFamily="66" charset="0"/>
              </a:rPr>
              <a:t>Kegiatan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belajar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membuat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berpikir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sistematis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inkuiri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marL="519113" indent="-177800">
              <a:lnSpc>
                <a:spcPct val="150000"/>
              </a:lnSpc>
            </a:pPr>
            <a:r>
              <a:rPr lang="en-US" dirty="0" err="1" smtClean="0">
                <a:latin typeface="Comic Sans MS" pitchFamily="66" charset="0"/>
              </a:rPr>
              <a:t>Merangsang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ingin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tahu</a:t>
            </a:r>
            <a:endParaRPr lang="en-US" dirty="0" smtClean="0">
              <a:latin typeface="Comic Sans MS" pitchFamily="66" charset="0"/>
            </a:endParaRPr>
          </a:p>
          <a:p>
            <a:pPr marL="519113" indent="-177800">
              <a:lnSpc>
                <a:spcPct val="150000"/>
              </a:lnSpc>
            </a:pPr>
            <a:r>
              <a:rPr lang="en-US" dirty="0" err="1" smtClean="0">
                <a:latin typeface="Comic Sans MS" pitchFamily="66" charset="0"/>
              </a:rPr>
              <a:t>Kegiatan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disusun</a:t>
            </a:r>
            <a:r>
              <a:rPr lang="en-US" dirty="0" smtClean="0">
                <a:latin typeface="Comic Sans MS" pitchFamily="66" charset="0"/>
              </a:rPr>
              <a:t> agar </a:t>
            </a:r>
            <a:r>
              <a:rPr lang="en-US" dirty="0" err="1" smtClean="0">
                <a:latin typeface="Comic Sans MS" pitchFamily="66" charset="0"/>
              </a:rPr>
              <a:t>siswa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belajar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bekerjasama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orang lain</a:t>
            </a:r>
          </a:p>
          <a:p>
            <a:pPr marL="519113" indent="-177800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Ada </a:t>
            </a:r>
            <a:r>
              <a:rPr lang="en-US" dirty="0" err="1" smtClean="0">
                <a:latin typeface="Comic Sans MS" pitchFamily="66" charset="0"/>
              </a:rPr>
              <a:t>kegiatan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pemodelan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baik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guru </a:t>
            </a:r>
            <a:r>
              <a:rPr lang="en-US" dirty="0" err="1" smtClean="0">
                <a:latin typeface="Comic Sans MS" pitchFamily="66" charset="0"/>
              </a:rPr>
              <a:t>ataupun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siswa</a:t>
            </a:r>
            <a:r>
              <a:rPr lang="en-US" dirty="0" smtClean="0">
                <a:latin typeface="Comic Sans MS" pitchFamily="66" charset="0"/>
              </a:rPr>
              <a:t> lain</a:t>
            </a:r>
          </a:p>
          <a:p>
            <a:pPr marL="519113" indent="-177800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Ada </a:t>
            </a:r>
            <a:r>
              <a:rPr lang="en-US" dirty="0" err="1" smtClean="0">
                <a:latin typeface="Comic Sans MS" pitchFamily="66" charset="0"/>
              </a:rPr>
              <a:t>kegiatan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refleksi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pembelajaran</a:t>
            </a:r>
            <a:endParaRPr lang="en-US" dirty="0" smtClean="0">
              <a:latin typeface="Comic Sans MS" pitchFamily="66" charset="0"/>
            </a:endParaRPr>
          </a:p>
          <a:p>
            <a:pPr marL="519113" indent="-177800">
              <a:lnSpc>
                <a:spcPct val="150000"/>
              </a:lnSpc>
            </a:pPr>
            <a:endParaRPr lang="en-US" dirty="0" smtClean="0">
              <a:latin typeface="Comic Sans MS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Evaluasi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dalam</a:t>
            </a:r>
            <a:r>
              <a:rPr lang="en-US" sz="2400" dirty="0" smtClean="0">
                <a:latin typeface="Comic Sans MS" pitchFamily="66" charset="0"/>
              </a:rPr>
              <a:t> CTL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Penilaian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otentik</a:t>
            </a:r>
            <a:r>
              <a:rPr lang="en-US" dirty="0" smtClean="0">
                <a:latin typeface="Comic Sans MS" pitchFamily="66" charset="0"/>
              </a:rPr>
              <a:t> :</a:t>
            </a:r>
          </a:p>
          <a:p>
            <a:pPr marL="341313" indent="0">
              <a:lnSpc>
                <a:spcPct val="150000"/>
              </a:lnSpc>
              <a:buNone/>
            </a:pPr>
            <a:r>
              <a:rPr lang="en-US" dirty="0" err="1" smtClean="0">
                <a:latin typeface="Comic Sans MS" pitchFamily="66" charset="0"/>
              </a:rPr>
              <a:t>Penilaian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dilakukan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hasil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akhir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namun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juga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proses </a:t>
            </a:r>
            <a:r>
              <a:rPr lang="en-US" dirty="0" err="1" smtClean="0">
                <a:latin typeface="Comic Sans MS" pitchFamily="66" charset="0"/>
              </a:rPr>
              <a:t>pembelajaran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Jenis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penilaian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otentik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marL="519113" indent="-177800"/>
            <a:r>
              <a:rPr lang="en-US" dirty="0" err="1" smtClean="0">
                <a:latin typeface="Comic Sans MS" pitchFamily="66" charset="0"/>
              </a:rPr>
              <a:t>Portofolio</a:t>
            </a:r>
            <a:endParaRPr lang="en-US" dirty="0" smtClean="0">
              <a:latin typeface="Comic Sans MS" pitchFamily="66" charset="0"/>
            </a:endParaRPr>
          </a:p>
          <a:p>
            <a:pPr marL="519113" indent="-177800"/>
            <a:r>
              <a:rPr lang="en-US" dirty="0" err="1" smtClean="0">
                <a:latin typeface="Comic Sans MS" pitchFamily="66" charset="0"/>
              </a:rPr>
              <a:t>Observasi</a:t>
            </a:r>
            <a:endParaRPr lang="en-US" dirty="0" smtClean="0">
              <a:latin typeface="Comic Sans MS" pitchFamily="66" charset="0"/>
            </a:endParaRPr>
          </a:p>
          <a:p>
            <a:pPr marL="519113" indent="-177800"/>
            <a:r>
              <a:rPr lang="en-US" dirty="0" err="1" smtClean="0">
                <a:latin typeface="Comic Sans MS" pitchFamily="66" charset="0"/>
              </a:rPr>
              <a:t>Proyek</a:t>
            </a:r>
            <a:endParaRPr lang="en-US" dirty="0" smtClean="0">
              <a:latin typeface="Comic Sans MS" pitchFamily="66" charset="0"/>
            </a:endParaRPr>
          </a:p>
          <a:p>
            <a:pPr marL="519113" indent="-177800"/>
            <a:r>
              <a:rPr lang="en-US" dirty="0" err="1" smtClean="0">
                <a:latin typeface="Comic Sans MS" pitchFamily="66" charset="0"/>
              </a:rPr>
              <a:t>Produk</a:t>
            </a:r>
            <a:endParaRPr lang="en-US" dirty="0" smtClean="0">
              <a:latin typeface="Comic Sans MS" pitchFamily="66" charset="0"/>
            </a:endParaRPr>
          </a:p>
          <a:p>
            <a:pPr marL="519113" indent="-177800"/>
            <a:r>
              <a:rPr lang="en-US" dirty="0" err="1" smtClean="0">
                <a:latin typeface="Comic Sans MS" pitchFamily="66" charset="0"/>
              </a:rPr>
              <a:t>Dll</a:t>
            </a:r>
            <a:r>
              <a:rPr lang="en-US" dirty="0" smtClean="0">
                <a:latin typeface="Comic Sans MS" pitchFamily="66" charset="0"/>
              </a:rPr>
              <a:t>… 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48400" y="2514600"/>
            <a:ext cx="1780455" cy="337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824" y="1676400"/>
            <a:ext cx="2179656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413" y="304800"/>
            <a:ext cx="2667000" cy="585125"/>
          </a:xfrm>
        </p:spPr>
        <p:txBody>
          <a:bodyPr/>
          <a:lstStyle/>
          <a:p>
            <a:r>
              <a:rPr lang="en-US" dirty="0" err="1" smtClean="0">
                <a:latin typeface="Bauhaus 93" pitchFamily="82" charset="0"/>
              </a:rPr>
              <a:t>Tentang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ctl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459173"/>
            <a:ext cx="3996520" cy="105542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mengaitkan</a:t>
            </a:r>
            <a:r>
              <a:rPr lang="en-US" sz="1600" dirty="0" smtClean="0"/>
              <a:t> </a:t>
            </a:r>
            <a:r>
              <a:rPr lang="en-US" sz="1600" dirty="0" err="1" smtClean="0"/>
              <a:t>materi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situasi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</a:t>
            </a:r>
            <a:r>
              <a:rPr lang="en-US" sz="1600" dirty="0" err="1" smtClean="0"/>
              <a:t>nyata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4440356"/>
            <a:ext cx="3828197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dirty="0" smtClean="0"/>
              <a:t>Proses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alamiah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siswa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82904" y="3276600"/>
            <a:ext cx="3151496" cy="1468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dirty="0" err="1" smtClean="0"/>
              <a:t>Pembelajaran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mendorong</a:t>
            </a:r>
            <a:r>
              <a:rPr lang="en-US" sz="1600" dirty="0" smtClean="0"/>
              <a:t> </a:t>
            </a:r>
            <a:r>
              <a:rPr lang="en-US" sz="1600" dirty="0" err="1" smtClean="0"/>
              <a:t>siswa</a:t>
            </a:r>
            <a:r>
              <a:rPr lang="en-US" sz="1600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dimilikinya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penerapannya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kehidupan</a:t>
            </a:r>
            <a:r>
              <a:rPr lang="en-US" sz="1600" dirty="0" smtClean="0"/>
              <a:t> </a:t>
            </a:r>
            <a:r>
              <a:rPr lang="en-US" sz="1600" dirty="0" err="1" smtClean="0"/>
              <a:t>sehari-hari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702114"/>
            <a:ext cx="2440492" cy="136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95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019" y="228600"/>
            <a:ext cx="2590799" cy="655638"/>
          </a:xfrm>
        </p:spPr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CTL?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1302632"/>
            <a:ext cx="4191000" cy="48884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dikonstruksi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siswa</a:t>
            </a:r>
            <a:r>
              <a:rPr lang="en-US" sz="1800" dirty="0" smtClean="0"/>
              <a:t> (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b="1" dirty="0" err="1" smtClean="0"/>
              <a:t>konstruktivisme</a:t>
            </a:r>
            <a:r>
              <a:rPr lang="en-US" sz="1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Menenkankan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proses </a:t>
            </a:r>
            <a:r>
              <a:rPr lang="en-US" sz="1800" dirty="0" err="1" smtClean="0"/>
              <a:t>keterlibatan</a:t>
            </a:r>
            <a:r>
              <a:rPr lang="en-US" sz="1800" dirty="0" smtClean="0"/>
              <a:t> </a:t>
            </a:r>
            <a:r>
              <a:rPr lang="en-US" sz="1800" dirty="0" err="1" smtClean="0"/>
              <a:t>siswa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/</a:t>
            </a:r>
            <a:r>
              <a:rPr lang="en-US" sz="1800" dirty="0" err="1" smtClean="0"/>
              <a:t>pengalaman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Siswa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tau </a:t>
            </a:r>
            <a:r>
              <a:rPr lang="en-US" sz="1800" dirty="0" err="1" smtClean="0"/>
              <a:t>makna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pengetahuannya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sehari-hari</a:t>
            </a:r>
            <a:r>
              <a:rPr lang="en-US" sz="1800" dirty="0" smtClean="0"/>
              <a:t> (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b="1" dirty="0" smtClean="0"/>
              <a:t>“</a:t>
            </a:r>
            <a:r>
              <a:rPr lang="en-US" sz="1800" b="1" dirty="0" err="1" smtClean="0"/>
              <a:t>Belajar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Bermakna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Ausubel</a:t>
            </a:r>
            <a:r>
              <a:rPr lang="en-US" sz="1800" dirty="0" smtClean="0"/>
              <a:t>”)</a:t>
            </a: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12794"/>
            <a:ext cx="3641678" cy="406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5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4724400" cy="579438"/>
          </a:xfrm>
        </p:spPr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Karakteristik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ctl</a:t>
            </a:r>
            <a:r>
              <a:rPr lang="en-US" dirty="0" smtClean="0">
                <a:latin typeface="Comic Sans MS" pitchFamily="66" charset="0"/>
              </a:rPr>
              <a:t>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00200" y="1524000"/>
            <a:ext cx="4391308" cy="37087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mic Sans MS" pitchFamily="66" charset="0"/>
              </a:rPr>
              <a:t>Kerjasama</a:t>
            </a: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mic Sans MS" pitchFamily="66" charset="0"/>
              </a:rPr>
              <a:t>Menyenangkan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mic Sans MS" pitchFamily="66" charset="0"/>
              </a:rPr>
              <a:t>Motivasi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belajar</a:t>
            </a: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mic Sans MS" pitchFamily="66" charset="0"/>
              </a:rPr>
              <a:t>Pembelajaran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terintegrasi</a:t>
            </a: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mic Sans MS" pitchFamily="66" charset="0"/>
              </a:rPr>
              <a:t>Menggunakan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berbagai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sumber</a:t>
            </a: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mic Sans MS" pitchFamily="66" charset="0"/>
              </a:rPr>
              <a:t>Siswa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aktif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508" y="2133600"/>
            <a:ext cx="3152491" cy="468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6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28600"/>
            <a:ext cx="3996519" cy="626068"/>
          </a:xfrm>
        </p:spPr>
        <p:txBody>
          <a:bodyPr/>
          <a:lstStyle/>
          <a:p>
            <a:r>
              <a:rPr lang="en-US" sz="2400" u="sng" dirty="0" smtClean="0"/>
              <a:t>7 </a:t>
            </a:r>
            <a:r>
              <a:rPr lang="en-US" sz="2400" u="sng" dirty="0" err="1" smtClean="0"/>
              <a:t>Asas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pembelajaran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CTl</a:t>
            </a:r>
            <a:endParaRPr lang="en-US" sz="2400" u="sng" dirty="0"/>
          </a:p>
        </p:txBody>
      </p:sp>
      <p:sp>
        <p:nvSpPr>
          <p:cNvPr id="6" name="Rectangle 5"/>
          <p:cNvSpPr/>
          <p:nvPr/>
        </p:nvSpPr>
        <p:spPr>
          <a:xfrm>
            <a:off x="2514599" y="1066800"/>
            <a:ext cx="444575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Konstruktivisme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r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pembangunan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pengetahuan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melalui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pengalaman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599" y="2467535"/>
            <a:ext cx="3853593" cy="343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5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78355" y="2019300"/>
            <a:ext cx="3537045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Inkuiri</a:t>
            </a:r>
            <a:r>
              <a:rPr lang="en-US" dirty="0" smtClean="0"/>
              <a:t>:</a:t>
            </a:r>
          </a:p>
          <a:p>
            <a:pPr marL="519113" indent="-1778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Observasi</a:t>
            </a:r>
            <a:endParaRPr lang="en-US" dirty="0" smtClean="0"/>
          </a:p>
          <a:p>
            <a:pPr marL="519113" indent="-1778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Bertanya</a:t>
            </a:r>
            <a:r>
              <a:rPr lang="en-US" dirty="0" smtClean="0"/>
              <a:t> </a:t>
            </a:r>
          </a:p>
          <a:p>
            <a:pPr marL="519113" indent="-1778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/</a:t>
            </a:r>
            <a:r>
              <a:rPr lang="en-US" dirty="0" err="1" smtClean="0"/>
              <a:t>hipotesis</a:t>
            </a:r>
            <a:endParaRPr lang="en-US" dirty="0" smtClean="0"/>
          </a:p>
          <a:p>
            <a:pPr marL="519113" indent="-1778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marL="519113" indent="-1778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Penyimpulan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1988" y="609600"/>
            <a:ext cx="41944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FFFF00"/>
                </a:solidFill>
                <a:latin typeface="Comic Sans MS" pitchFamily="66" charset="0"/>
              </a:rPr>
              <a:t>Inkuiri</a:t>
            </a:r>
            <a:endParaRPr lang="en-US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r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belajar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penemuan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melalui</a:t>
            </a:r>
            <a:r>
              <a:rPr lang="en-US" dirty="0" smtClean="0">
                <a:latin typeface="Comic Sans MS" pitchFamily="66" charset="0"/>
              </a:rPr>
              <a:t> proses </a:t>
            </a:r>
            <a:r>
              <a:rPr lang="en-US" dirty="0" err="1" smtClean="0">
                <a:latin typeface="Comic Sans MS" pitchFamily="66" charset="0"/>
              </a:rPr>
              <a:t>berpikir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sistematis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438400"/>
            <a:ext cx="2823380" cy="22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87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2291553" cy="160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14800" y="1600200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Questioning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kegiatan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bertanya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mengajukan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pertanyaan</a:t>
            </a:r>
            <a:r>
              <a:rPr lang="en-US" dirty="0" smtClean="0">
                <a:latin typeface="Comic Sans MS" pitchFamily="66" charset="0"/>
              </a:rPr>
              <a:t> 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76800" y="228600"/>
            <a:ext cx="4038600" cy="609600"/>
          </a:xfrm>
        </p:spPr>
        <p:txBody>
          <a:bodyPr/>
          <a:lstStyle/>
          <a:p>
            <a:r>
              <a:rPr lang="en-US" sz="2400" u="sng" dirty="0" smtClean="0"/>
              <a:t>7 </a:t>
            </a:r>
            <a:r>
              <a:rPr lang="en-US" sz="2400" u="sng" dirty="0" err="1" smtClean="0"/>
              <a:t>Asas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pembelajaran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CTl</a:t>
            </a:r>
            <a:endParaRPr lang="en-US" sz="2400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9" y="3657600"/>
            <a:ext cx="2091369" cy="1524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17176" y="3705135"/>
            <a:ext cx="38862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Learning Community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hasil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pembelajaran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diperoleh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melalui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kerjasama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orang lain )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4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372" y="2971800"/>
            <a:ext cx="1975557" cy="1662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68685" y="3035166"/>
            <a:ext cx="35004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Reflection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mengurutkan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kembali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pengalaman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telah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dilalui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172" y="807208"/>
            <a:ext cx="2124583" cy="173244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18729" y="1092816"/>
            <a:ext cx="3200400" cy="1292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Modelling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r"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pemodelan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pembelajaran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melalui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peragaan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92315"/>
            <a:ext cx="40909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49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876800" cy="4114800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lnSpc>
                <a:spcPct val="200000"/>
              </a:lnSpc>
              <a:buNone/>
            </a:pPr>
            <a:r>
              <a:rPr lang="en-US" sz="2000" dirty="0"/>
              <a:t>Format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: </a:t>
            </a:r>
            <a:endParaRPr lang="en-US" sz="2000" dirty="0" smtClean="0"/>
          </a:p>
          <a:p>
            <a:pPr marL="457200" indent="-457200" fontAlgn="base">
              <a:lnSpc>
                <a:spcPct val="200000"/>
              </a:lnSpc>
              <a:buAutoNum type="alphaLcParenR"/>
            </a:pPr>
            <a:r>
              <a:rPr lang="en-US" sz="2000" dirty="0" err="1" smtClean="0"/>
              <a:t>tes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menghadirkan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</a:t>
            </a:r>
            <a:r>
              <a:rPr lang="en-US" sz="2000" dirty="0" err="1"/>
              <a:t>asli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hadapan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 </a:t>
            </a:r>
            <a:r>
              <a:rPr lang="en-US" sz="2000" i="1" dirty="0"/>
              <a:t>(hands-on </a:t>
            </a:r>
            <a:r>
              <a:rPr lang="en-US" sz="2000" i="1" dirty="0" err="1"/>
              <a:t>penilaian</a:t>
            </a:r>
            <a:r>
              <a:rPr lang="en-US" sz="2000" i="1" dirty="0"/>
              <a:t>), </a:t>
            </a:r>
            <a:endParaRPr lang="en-US" sz="2000" i="1" dirty="0" smtClean="0"/>
          </a:p>
          <a:p>
            <a:pPr marL="457200" indent="-457200" fontAlgn="base">
              <a:lnSpc>
                <a:spcPct val="200000"/>
              </a:lnSpc>
              <a:buAutoNum type="alphaLcParenR"/>
            </a:pP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ketrampilan</a:t>
            </a:r>
            <a:r>
              <a:rPr lang="en-US" sz="2000" dirty="0"/>
              <a:t>,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investigasi</a:t>
            </a:r>
            <a:r>
              <a:rPr lang="en-US" sz="2000" dirty="0"/>
              <a:t> </a:t>
            </a:r>
            <a:r>
              <a:rPr lang="en-US" sz="2000" dirty="0" err="1"/>
              <a:t>sederhana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investigasi</a:t>
            </a:r>
            <a:r>
              <a:rPr lang="en-US" sz="2000" dirty="0"/>
              <a:t> </a:t>
            </a:r>
            <a:r>
              <a:rPr lang="en-US" sz="2000" dirty="0" err="1"/>
              <a:t>terintegrasi</a:t>
            </a:r>
            <a:r>
              <a:rPr lang="en-US" sz="2000" dirty="0"/>
              <a:t>), </a:t>
            </a:r>
            <a:endParaRPr lang="en-US" sz="2000" dirty="0" smtClean="0"/>
          </a:p>
          <a:p>
            <a:pPr marL="457200" indent="-457200" fontAlgn="base">
              <a:lnSpc>
                <a:spcPct val="200000"/>
              </a:lnSpc>
              <a:buAutoNum type="alphaLcParenR"/>
            </a:pPr>
            <a:r>
              <a:rPr lang="en-US" sz="2000" dirty="0" smtClean="0"/>
              <a:t>format </a:t>
            </a:r>
            <a:r>
              <a:rPr lang="en-US" sz="2000" dirty="0" err="1"/>
              <a:t>rekaman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(</a:t>
            </a:r>
            <a:r>
              <a:rPr lang="en-US" sz="2000" dirty="0" err="1"/>
              <a:t>misalnya</a:t>
            </a:r>
            <a:r>
              <a:rPr lang="en-US" sz="2000" dirty="0"/>
              <a:t> : portfolio, interview, </a:t>
            </a:r>
            <a:r>
              <a:rPr lang="en-US" sz="2000" dirty="0" err="1"/>
              <a:t>daftar</a:t>
            </a:r>
            <a:r>
              <a:rPr lang="en-US" sz="2000" dirty="0"/>
              <a:t> </a:t>
            </a:r>
            <a:r>
              <a:rPr lang="en-US" sz="2000" dirty="0" err="1"/>
              <a:t>cek</a:t>
            </a:r>
            <a:r>
              <a:rPr lang="en-US" sz="2000" dirty="0"/>
              <a:t>, </a:t>
            </a:r>
            <a:r>
              <a:rPr lang="en-US" sz="2000" dirty="0" err="1"/>
              <a:t>presentasi</a:t>
            </a:r>
            <a:r>
              <a:rPr lang="en-US" sz="2000" dirty="0"/>
              <a:t> oral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debat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0801" y="685800"/>
            <a:ext cx="3124199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rgbClr val="00B0F0"/>
                </a:solidFill>
                <a:latin typeface="Comic Sans MS" pitchFamily="66" charset="0"/>
              </a:rPr>
              <a:t>Authentic Assessment</a:t>
            </a:r>
          </a:p>
          <a:p>
            <a:pPr marL="0" indent="0" algn="r">
              <a:buFont typeface="Arial" pitchFamily="34" charset="0"/>
              <a:buNone/>
            </a:pPr>
            <a:r>
              <a:rPr lang="en-US" sz="1800" dirty="0" smtClean="0">
                <a:latin typeface="Comic Sans MS" pitchFamily="66" charset="0"/>
              </a:rPr>
              <a:t>(</a:t>
            </a:r>
            <a:r>
              <a:rPr lang="en-US" sz="1800" dirty="0" err="1" smtClean="0">
                <a:latin typeface="Comic Sans MS" pitchFamily="66" charset="0"/>
              </a:rPr>
              <a:t>penilaian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nyata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76400"/>
            <a:ext cx="2606722" cy="414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164</TotalTime>
  <Words>317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Horizon</vt:lpstr>
      <vt:lpstr>Contextual teaching and learning</vt:lpstr>
      <vt:lpstr>Tentang ctl</vt:lpstr>
      <vt:lpstr>Kenapa CTL?</vt:lpstr>
      <vt:lpstr>Karakteristik ctl…</vt:lpstr>
      <vt:lpstr>7 Asas pembelajaran CTl</vt:lpstr>
      <vt:lpstr>PowerPoint Presentation</vt:lpstr>
      <vt:lpstr>7 Asas pembelajaran CTl</vt:lpstr>
      <vt:lpstr>PowerPoint Presentation</vt:lpstr>
      <vt:lpstr>PowerPoint Presentation</vt:lpstr>
      <vt:lpstr>PowerPoint Presentation</vt:lpstr>
      <vt:lpstr>Rencana Pelaksanaan Pembelajaran</vt:lpstr>
      <vt:lpstr>Skenario pembelajaran CTL</vt:lpstr>
      <vt:lpstr>Evaluasi dalam CTL</vt:lpstr>
    </vt:vector>
  </TitlesOfParts>
  <Company>SMK BLK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 teaching and learning</dc:title>
  <dc:creator>Dwi</dc:creator>
  <cp:lastModifiedBy>Dwi</cp:lastModifiedBy>
  <cp:revision>31</cp:revision>
  <dcterms:created xsi:type="dcterms:W3CDTF">2014-09-27T12:42:06Z</dcterms:created>
  <dcterms:modified xsi:type="dcterms:W3CDTF">2014-10-11T13:34:22Z</dcterms:modified>
</cp:coreProperties>
</file>