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C5F14-BB3A-49FF-9AAA-05F6C4E226C2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2C3EC-C1DE-4C4C-9124-93CAC01D0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76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7B23ECE-1A75-4904-B78E-586C946A6A08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1222877-5816-42BC-A02A-6F57C4669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3ECE-1A75-4904-B78E-586C946A6A08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2877-5816-42BC-A02A-6F57C4669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3ECE-1A75-4904-B78E-586C946A6A08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2877-5816-42BC-A02A-6F57C4669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7B23ECE-1A75-4904-B78E-586C946A6A08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2877-5816-42BC-A02A-6F57C4669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7B23ECE-1A75-4904-B78E-586C946A6A08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1222877-5816-42BC-A02A-6F57C4669BD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7B23ECE-1A75-4904-B78E-586C946A6A08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1222877-5816-42BC-A02A-6F57C4669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7B23ECE-1A75-4904-B78E-586C946A6A08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1222877-5816-42BC-A02A-6F57C4669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3ECE-1A75-4904-B78E-586C946A6A08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2877-5816-42BC-A02A-6F57C4669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7B23ECE-1A75-4904-B78E-586C946A6A08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1222877-5816-42BC-A02A-6F57C4669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7B23ECE-1A75-4904-B78E-586C946A6A08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1222877-5816-42BC-A02A-6F57C4669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7B23ECE-1A75-4904-B78E-586C946A6A08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1222877-5816-42BC-A02A-6F57C4669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7B23ECE-1A75-4904-B78E-586C946A6A08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1222877-5816-42BC-A02A-6F57C4669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762000"/>
            <a:ext cx="7155656" cy="12557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Konsep Dasar Teori Belajar dan Pembelajaran</a:t>
            </a:r>
            <a:endParaRPr lang="en-US" sz="3600" dirty="0"/>
          </a:p>
        </p:txBody>
      </p:sp>
      <p:pic>
        <p:nvPicPr>
          <p:cNvPr id="4" name="Picture 3" descr="CMPUS05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752600"/>
            <a:ext cx="2661607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Teori Deskriptif dan Preskriptif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Teori Belajar (deskriptif)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Tujuan utama adalah untuk menjelaskan tentang proses belajar individu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Teori Pembelajaran (preskriptif)</a:t>
            </a:r>
          </a:p>
          <a:p>
            <a:pPr>
              <a:buNone/>
            </a:pPr>
            <a:r>
              <a:rPr lang="en-US" dirty="0" smtClean="0"/>
              <a:t>	Tujuan utama adalah menetapkan metode pembelajaran yang efektif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44958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Teori Deskriptif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590800"/>
          </a:xfr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Arial Narrow" pitchFamily="34" charset="0"/>
              </a:rPr>
              <a:t>Variabel kondisi dan metode adalah variabel bebas (yang mempengaruhi), kedua variabel tersebut berinteraksi untuk menghasilkan efek pada variabel hasil pembelajaran (variabel tergantung / yang dipengaruhi).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Arial Narrow" pitchFamily="34" charset="0"/>
              </a:rPr>
              <a:t>Proposisi : Bila isi/materi pelajaran (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kondisi pembelajaran</a:t>
            </a:r>
            <a:r>
              <a:rPr lang="en-US" sz="1800" dirty="0" smtClean="0">
                <a:latin typeface="Arial Narrow" pitchFamily="34" charset="0"/>
              </a:rPr>
              <a:t>) diorganisasi dengan menggunakan metode yang sesuai (</a:t>
            </a:r>
            <a:r>
              <a:rPr lang="en-US" sz="1800" b="1" dirty="0" smtClean="0">
                <a:solidFill>
                  <a:srgbClr val="00B050"/>
                </a:solidFill>
                <a:latin typeface="Arial Narrow" pitchFamily="34" charset="0"/>
              </a:rPr>
              <a:t>metode pembelajaran</a:t>
            </a:r>
            <a:r>
              <a:rPr lang="en-US" sz="1800" dirty="0" smtClean="0">
                <a:latin typeface="Arial Narrow" pitchFamily="34" charset="0"/>
              </a:rPr>
              <a:t>), maka perolehan belajar dan retensi (</a:t>
            </a:r>
            <a:r>
              <a:rPr lang="en-US" sz="1800" b="1" dirty="0" smtClean="0">
                <a:solidFill>
                  <a:schemeClr val="tx2">
                    <a:lumMod val="25000"/>
                  </a:schemeClr>
                </a:solidFill>
                <a:latin typeface="Arial Narrow" pitchFamily="34" charset="0"/>
              </a:rPr>
              <a:t>hasil pembelajaran</a:t>
            </a:r>
            <a:r>
              <a:rPr lang="en-US" sz="1800" dirty="0" smtClean="0">
                <a:latin typeface="Arial Narrow" pitchFamily="34" charset="0"/>
              </a:rPr>
              <a:t>) akan meningkat.</a:t>
            </a:r>
            <a:endParaRPr lang="en-US" sz="1800" dirty="0">
              <a:latin typeface="Arial Narrow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219200" y="1295400"/>
            <a:ext cx="6934200" cy="2286000"/>
            <a:chOff x="1219200" y="1447800"/>
            <a:chExt cx="6629400" cy="2286000"/>
          </a:xfrm>
        </p:grpSpPr>
        <p:sp>
          <p:nvSpPr>
            <p:cNvPr id="6" name="Rounded Rectangle 5"/>
            <p:cNvSpPr/>
            <p:nvPr/>
          </p:nvSpPr>
          <p:spPr>
            <a:xfrm>
              <a:off x="1219200" y="1447800"/>
              <a:ext cx="1981200" cy="9144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Kondisi Pembelajaran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219200" y="2895600"/>
              <a:ext cx="1981200" cy="8382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Metode Pembelajaran</a:t>
              </a:r>
              <a:endParaRPr lang="en-US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019800" y="1981200"/>
              <a:ext cx="1828800" cy="9144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Hasil Pembelajaran</a:t>
              </a:r>
              <a:endParaRPr lang="en-US" dirty="0"/>
            </a:p>
          </p:txBody>
        </p:sp>
        <p:cxnSp>
          <p:nvCxnSpPr>
            <p:cNvPr id="10" name="Elbow Connector 9"/>
            <p:cNvCxnSpPr>
              <a:stCxn id="6" idx="3"/>
              <a:endCxn id="8" idx="1"/>
            </p:cNvCxnSpPr>
            <p:nvPr/>
          </p:nvCxnSpPr>
          <p:spPr>
            <a:xfrm>
              <a:off x="3200400" y="1905000"/>
              <a:ext cx="2819400" cy="533400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2" name="Elbow Connector 11"/>
            <p:cNvCxnSpPr>
              <a:stCxn id="7" idx="3"/>
              <a:endCxn id="8" idx="1"/>
            </p:cNvCxnSpPr>
            <p:nvPr/>
          </p:nvCxnSpPr>
          <p:spPr>
            <a:xfrm flipV="1">
              <a:off x="3200400" y="2438400"/>
              <a:ext cx="2819400" cy="8763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457200"/>
            <a:ext cx="3962400" cy="762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Teori Preskriptif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286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Arial Narrow" pitchFamily="34" charset="0"/>
              </a:rPr>
              <a:t>Variabel kondisi dan hasil pembelajaran (mungkin berinteraksi), digunakan untuk menetapkan metode pembelajaran yang efektif (variabel tergantung / yang dipengaruhi).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Arial Narrow" pitchFamily="34" charset="0"/>
              </a:rPr>
              <a:t>Proposisi : Agar perolehan belajar dan retensi (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hasil pembelajaran</a:t>
            </a:r>
            <a:r>
              <a:rPr lang="en-US" sz="1800" dirty="0" smtClean="0">
                <a:latin typeface="Arial Narrow" pitchFamily="34" charset="0"/>
              </a:rPr>
              <a:t>) meningkat, maka organisasikanlah isi / materi pelajaran (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kondisi pembelajaran</a:t>
            </a:r>
            <a:r>
              <a:rPr lang="en-US" sz="1800" dirty="0" smtClean="0">
                <a:latin typeface="Arial Narrow" pitchFamily="34" charset="0"/>
              </a:rPr>
              <a:t>) dengan metode yang sesuai (</a:t>
            </a:r>
            <a:r>
              <a:rPr lang="en-US" sz="1800" b="1" dirty="0" smtClean="0">
                <a:solidFill>
                  <a:schemeClr val="tx2">
                    <a:lumMod val="10000"/>
                  </a:schemeClr>
                </a:solidFill>
                <a:latin typeface="Arial Narrow" pitchFamily="34" charset="0"/>
              </a:rPr>
              <a:t>metode pembelajaran</a:t>
            </a:r>
            <a:r>
              <a:rPr lang="en-US" sz="1800" dirty="0" smtClean="0">
                <a:latin typeface="Arial Narrow" pitchFamily="34" charset="0"/>
              </a:rPr>
              <a:t>).</a:t>
            </a:r>
            <a:endParaRPr lang="en-US" sz="1800" dirty="0">
              <a:latin typeface="Arial Narrow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219199" y="1447800"/>
            <a:ext cx="6934201" cy="2286000"/>
            <a:chOff x="1219199" y="1447800"/>
            <a:chExt cx="6705601" cy="2286000"/>
          </a:xfrm>
        </p:grpSpPr>
        <p:sp>
          <p:nvSpPr>
            <p:cNvPr id="5" name="Rounded Rectangle 4"/>
            <p:cNvSpPr/>
            <p:nvPr/>
          </p:nvSpPr>
          <p:spPr>
            <a:xfrm>
              <a:off x="1219199" y="1447800"/>
              <a:ext cx="2161309" cy="9144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Kondisi Pembelajaran</a:t>
              </a:r>
              <a:endParaRPr lang="en-US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219199" y="2895600"/>
              <a:ext cx="2161309" cy="8382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Metode Pembelajaran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096000" y="1981200"/>
              <a:ext cx="1828800" cy="9144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Hasil Pembelajaran</a:t>
              </a:r>
              <a:endParaRPr lang="en-US" dirty="0"/>
            </a:p>
          </p:txBody>
        </p:sp>
        <p:cxnSp>
          <p:nvCxnSpPr>
            <p:cNvPr id="11" name="Elbow Connector 10"/>
            <p:cNvCxnSpPr>
              <a:stCxn id="5" idx="3"/>
              <a:endCxn id="7" idx="1"/>
            </p:cNvCxnSpPr>
            <p:nvPr/>
          </p:nvCxnSpPr>
          <p:spPr>
            <a:xfrm>
              <a:off x="3380508" y="1905000"/>
              <a:ext cx="2715492" cy="533400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>
              <a:stCxn id="7" idx="1"/>
              <a:endCxn id="6" idx="3"/>
            </p:cNvCxnSpPr>
            <p:nvPr/>
          </p:nvCxnSpPr>
          <p:spPr>
            <a:xfrm rot="10800000" flipV="1">
              <a:off x="3380508" y="2438400"/>
              <a:ext cx="2715492" cy="8763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178</TotalTime>
  <Words>145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Verve</vt:lpstr>
      <vt:lpstr>Konsep Dasar Teori Belajar dan Pembelajaran</vt:lpstr>
      <vt:lpstr>Teori Deskriptif dan Preskriptif</vt:lpstr>
      <vt:lpstr>Teori Deskriptif</vt:lpstr>
      <vt:lpstr>Teori Preskriptif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Teori Belajar dan Pembelajaran</dc:title>
  <dc:creator>user</dc:creator>
  <cp:lastModifiedBy>Dwi</cp:lastModifiedBy>
  <cp:revision>30</cp:revision>
  <dcterms:created xsi:type="dcterms:W3CDTF">2012-09-13T15:00:09Z</dcterms:created>
  <dcterms:modified xsi:type="dcterms:W3CDTF">2014-09-23T03:18:10Z</dcterms:modified>
</cp:coreProperties>
</file>