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CC33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FC585-EF1B-406A-9EFB-C9CDC8B453E3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3928B-1D36-4B11-99BE-787ADDAA65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3928B-1D36-4B11-99BE-787ADDAA659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5DF467-8DA2-43BB-B76C-F9AAF10F4DF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DB15F-8334-4DC8-B5A1-64E66A35E4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zzle_Wallpaper_by_Stevo7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554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371600"/>
            <a:ext cx="6324600" cy="1066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err="1" smtClean="0">
                <a:ln w="11430">
                  <a:solidFill>
                    <a:srgbClr val="92D050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</a:rPr>
              <a:t>Konsep</a:t>
            </a:r>
            <a:r>
              <a:rPr lang="en-US" sz="6000" b="1" spc="50" dirty="0" smtClean="0">
                <a:ln w="11430">
                  <a:solidFill>
                    <a:srgbClr val="92D050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</a:rPr>
              <a:t> </a:t>
            </a:r>
            <a:r>
              <a:rPr lang="en-US" sz="6000" b="1" spc="50" dirty="0" err="1" smtClean="0">
                <a:ln w="11430">
                  <a:solidFill>
                    <a:srgbClr val="92D050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</a:rPr>
              <a:t>Pembelajaran</a:t>
            </a:r>
            <a:endParaRPr lang="en-US" sz="6000" b="1" spc="50" dirty="0">
              <a:ln w="11430">
                <a:solidFill>
                  <a:srgbClr val="92D050"/>
                </a:solidFill>
              </a:ln>
              <a:blipFill>
                <a:blip r:embed="rId3"/>
                <a:tile tx="0" ty="0" sx="100000" sy="100000" flip="none" algn="tl"/>
              </a:blip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257800"/>
            <a:ext cx="4267200" cy="10668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Oleh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:</a:t>
            </a:r>
          </a:p>
          <a:p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Laila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Nursafitri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S.Pd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M.Pd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lkboard-tur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5867400"/>
            <a:ext cx="3276600" cy="762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err="1">
                <a:latin typeface="Agency FB" pitchFamily="34" charset="0"/>
              </a:rPr>
              <a:t>Definisi</a:t>
            </a:r>
            <a:r>
              <a:rPr lang="en-US" sz="3200" b="1" dirty="0">
                <a:latin typeface="Agency FB" pitchFamily="34" charset="0"/>
              </a:rPr>
              <a:t> </a:t>
            </a:r>
            <a:r>
              <a:rPr lang="en-US" sz="3200" b="1" dirty="0" err="1">
                <a:latin typeface="Agency FB" pitchFamily="34" charset="0"/>
              </a:rPr>
              <a:t>Pembelajaran</a:t>
            </a:r>
            <a:endParaRPr lang="en-US" sz="32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6934200" cy="3581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Yusufhadi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Miarso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: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usaha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mengelola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lingkungan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dengan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sengaja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agar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seseorang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membentuk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diri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secara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positif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tertentu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dalam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kondisi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tertentu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Zainal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Arifin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: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suatu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program, yang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cirinya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yaitu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sistematik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,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sistemik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,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dan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terencana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Blue backgrounds 8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286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Agency FB" pitchFamily="34" charset="0"/>
              </a:rPr>
              <a:t>Menurut</a:t>
            </a:r>
            <a:r>
              <a:rPr lang="en-US" sz="2400" dirty="0">
                <a:latin typeface="Agency FB" pitchFamily="34" charset="0"/>
              </a:rPr>
              <a:t> Edi </a:t>
            </a:r>
            <a:r>
              <a:rPr lang="en-US" sz="2400" dirty="0" err="1">
                <a:latin typeface="Agency FB" pitchFamily="34" charset="0"/>
              </a:rPr>
              <a:t>Suardi</a:t>
            </a:r>
            <a:r>
              <a:rPr lang="en-US" sz="2400" dirty="0">
                <a:latin typeface="Agency FB" pitchFamily="34" charset="0"/>
              </a:rPr>
              <a:t> (</a:t>
            </a:r>
            <a:r>
              <a:rPr lang="en-US" sz="2400" dirty="0" err="1">
                <a:latin typeface="Agency FB" pitchFamily="34" charset="0"/>
              </a:rPr>
              <a:t>Djamarah</a:t>
            </a:r>
            <a:r>
              <a:rPr lang="en-US" sz="2400" dirty="0">
                <a:latin typeface="Agency FB" pitchFamily="34" charset="0"/>
              </a:rPr>
              <a:t> &amp; </a:t>
            </a:r>
            <a:r>
              <a:rPr lang="en-US" sz="2400" dirty="0" err="1" smtClean="0">
                <a:latin typeface="Agency FB" pitchFamily="34" charset="0"/>
              </a:rPr>
              <a:t>Zain</a:t>
            </a:r>
            <a:r>
              <a:rPr lang="en-US" sz="2400" dirty="0" smtClean="0">
                <a:latin typeface="Agency FB" pitchFamily="34" charset="0"/>
              </a:rPr>
              <a:t>: 2006) </a:t>
            </a:r>
            <a:r>
              <a:rPr lang="en-US" sz="2400" dirty="0" err="1">
                <a:latin typeface="Agency FB" pitchFamily="34" charset="0"/>
              </a:rPr>
              <a:t>ciri-ciri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pembelajaran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adalah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smtClean="0">
                <a:latin typeface="Agency FB" pitchFamily="34" charset="0"/>
              </a:rPr>
              <a:t>:</a:t>
            </a:r>
            <a:endParaRPr lang="en-US" sz="24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019800" cy="4800600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err="1">
                <a:latin typeface="Agency FB" pitchFamily="34" charset="0"/>
              </a:rPr>
              <a:t>Belajar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memiliki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tujuan</a:t>
            </a:r>
            <a:r>
              <a:rPr lang="en-US" sz="2400" dirty="0" smtClean="0">
                <a:latin typeface="Agency FB" pitchFamily="34" charset="0"/>
              </a:rPr>
              <a:t>.</a:t>
            </a:r>
            <a:endParaRPr lang="en-US" sz="2400" dirty="0">
              <a:latin typeface="Agency FB" pitchFamily="34" charset="0"/>
            </a:endParaRPr>
          </a:p>
          <a:p>
            <a:pPr lvl="0" algn="just"/>
            <a:r>
              <a:rPr lang="en-US" sz="2400" dirty="0" err="1">
                <a:latin typeface="Agency FB" pitchFamily="34" charset="0"/>
              </a:rPr>
              <a:t>Adanya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suatu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prosedur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direncanakan</a:t>
            </a:r>
            <a:r>
              <a:rPr lang="en-US" sz="2400" dirty="0">
                <a:latin typeface="Agency FB" pitchFamily="34" charset="0"/>
              </a:rPr>
              <a:t>, </a:t>
            </a:r>
            <a:r>
              <a:rPr lang="en-US" sz="2400" dirty="0" err="1">
                <a:latin typeface="Agency FB" pitchFamily="34" charset="0"/>
              </a:rPr>
              <a:t>didesain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untuk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mencapai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tujuan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telah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ditetapkan</a:t>
            </a:r>
            <a:r>
              <a:rPr lang="en-US" sz="2400" dirty="0">
                <a:latin typeface="Agency FB" pitchFamily="34" charset="0"/>
              </a:rPr>
              <a:t>.</a:t>
            </a:r>
          </a:p>
          <a:p>
            <a:pPr lvl="0" algn="just"/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Kegiatan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pembelajaran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ditandai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dengan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suatu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penggarapan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materi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khusus</a:t>
            </a:r>
            <a:r>
              <a:rPr lang="en-US" sz="2400" dirty="0">
                <a:latin typeface="Agency FB" pitchFamily="34" charset="0"/>
              </a:rPr>
              <a:t>.</a:t>
            </a:r>
          </a:p>
          <a:p>
            <a:pPr lvl="0" algn="just"/>
            <a:r>
              <a:rPr lang="en-US" sz="2400" dirty="0" err="1">
                <a:latin typeface="Agency FB" pitchFamily="34" charset="0"/>
              </a:rPr>
              <a:t>Adanya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aktivitas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peserta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didik</a:t>
            </a:r>
            <a:r>
              <a:rPr lang="en-US" sz="2400" dirty="0">
                <a:latin typeface="Agency FB" pitchFamily="34" charset="0"/>
              </a:rPr>
              <a:t>.</a:t>
            </a:r>
          </a:p>
          <a:p>
            <a:pPr lvl="0" algn="just"/>
            <a:r>
              <a:rPr lang="en-US" sz="2400" dirty="0">
                <a:latin typeface="Agency FB" pitchFamily="34" charset="0"/>
              </a:rPr>
              <a:t>Guru </a:t>
            </a:r>
            <a:r>
              <a:rPr lang="en-US" sz="2400" dirty="0" err="1">
                <a:latin typeface="Agency FB" pitchFamily="34" charset="0"/>
              </a:rPr>
              <a:t>berperan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sebagai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pembimbing</a:t>
            </a:r>
            <a:r>
              <a:rPr lang="en-US" sz="2400" dirty="0">
                <a:latin typeface="Agency FB" pitchFamily="34" charset="0"/>
              </a:rPr>
              <a:t>.</a:t>
            </a:r>
          </a:p>
          <a:p>
            <a:pPr lvl="0" algn="just"/>
            <a:r>
              <a:rPr lang="en-US" sz="2400" dirty="0" err="1">
                <a:latin typeface="Agency FB" pitchFamily="34" charset="0"/>
              </a:rPr>
              <a:t>Adanya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disiplin</a:t>
            </a:r>
            <a:r>
              <a:rPr lang="en-US" sz="2400" dirty="0">
                <a:latin typeface="Agency FB" pitchFamily="34" charset="0"/>
              </a:rPr>
              <a:t>, </a:t>
            </a:r>
            <a:r>
              <a:rPr lang="en-US" sz="2400" dirty="0" err="1">
                <a:latin typeface="Agency FB" pitchFamily="34" charset="0"/>
              </a:rPr>
              <a:t>artinya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sebagai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suatu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pola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tingkah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laku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diatur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sedemikian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rupa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menurut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ketentuan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sudah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ditaati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oleh</a:t>
            </a:r>
            <a:r>
              <a:rPr lang="en-US" sz="2400" dirty="0">
                <a:latin typeface="Agency FB" pitchFamily="34" charset="0"/>
              </a:rPr>
              <a:t> guru </a:t>
            </a:r>
            <a:r>
              <a:rPr lang="en-US" sz="2400" dirty="0" err="1">
                <a:latin typeface="Agency FB" pitchFamily="34" charset="0"/>
              </a:rPr>
              <a:t>maupun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peserta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didik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dengan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sadar</a:t>
            </a:r>
            <a:r>
              <a:rPr lang="en-US" sz="2400" dirty="0">
                <a:latin typeface="Agency FB" pitchFamily="34" charset="0"/>
              </a:rPr>
              <a:t>.</a:t>
            </a:r>
          </a:p>
          <a:p>
            <a:pPr lvl="0" algn="just"/>
            <a:r>
              <a:rPr lang="en-US" sz="2400" dirty="0" err="1">
                <a:latin typeface="Agency FB" pitchFamily="34" charset="0"/>
              </a:rPr>
              <a:t>Adanya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batas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waktu</a:t>
            </a:r>
            <a:r>
              <a:rPr lang="en-US" sz="2400" dirty="0" smtClean="0">
                <a:latin typeface="Agency FB" pitchFamily="34" charset="0"/>
              </a:rPr>
              <a:t>.</a:t>
            </a:r>
            <a:endParaRPr lang="en-US" sz="2400" dirty="0">
              <a:latin typeface="Agency FB" pitchFamily="34" charset="0"/>
            </a:endParaRPr>
          </a:p>
          <a:p>
            <a:pPr lvl="0" algn="just"/>
            <a:r>
              <a:rPr lang="en-US" sz="2400" dirty="0" err="1">
                <a:latin typeface="Agency FB" pitchFamily="34" charset="0"/>
              </a:rPr>
              <a:t>Evaluasi</a:t>
            </a:r>
            <a:r>
              <a:rPr lang="en-US" sz="2400" dirty="0" smtClean="0">
                <a:latin typeface="Agency FB" pitchFamily="34" charset="0"/>
              </a:rPr>
              <a:t>.</a:t>
            </a:r>
            <a:endParaRPr lang="en-US" sz="2400" dirty="0">
              <a:latin typeface="Agency FB" pitchFamily="34" charset="0"/>
            </a:endParaRPr>
          </a:p>
        </p:txBody>
      </p:sp>
      <p:pic>
        <p:nvPicPr>
          <p:cNvPr id="7" name="Picture 6" descr="CMPUS003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248400" y="1676400"/>
            <a:ext cx="2669196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638800"/>
            <a:ext cx="5562600" cy="685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cy FB" pitchFamily="34" charset="0"/>
              </a:rPr>
              <a:t>PENDEKATAN KONSEP PEMBELAJARAN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81400" y="1524000"/>
            <a:ext cx="5257800" cy="3733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err="1" smtClean="0">
                <a:latin typeface="Agency FB" pitchFamily="34" charset="0"/>
              </a:rPr>
              <a:t>Kemana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saya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pergi</a:t>
            </a:r>
            <a:r>
              <a:rPr lang="en-US" sz="2400" dirty="0">
                <a:latin typeface="Agency FB" pitchFamily="34" charset="0"/>
              </a:rPr>
              <a:t>? </a:t>
            </a:r>
            <a:r>
              <a:rPr lang="en-US" sz="2400" dirty="0">
                <a:solidFill>
                  <a:srgbClr val="C00000"/>
                </a:solidFill>
                <a:latin typeface="Agency FB" pitchFamily="34" charset="0"/>
              </a:rPr>
              <a:t>(Briggs) </a:t>
            </a:r>
            <a:r>
              <a:rPr lang="en-US" sz="2400" dirty="0">
                <a:latin typeface="Agency FB" pitchFamily="34" charset="0"/>
              </a:rPr>
              <a:t>/ </a:t>
            </a:r>
            <a:r>
              <a:rPr lang="en-US" sz="2400" dirty="0" err="1">
                <a:latin typeface="Agency FB" pitchFamily="34" charset="0"/>
              </a:rPr>
              <a:t>Apa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harus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dicapai</a:t>
            </a:r>
            <a:r>
              <a:rPr lang="en-US" sz="2400" dirty="0">
                <a:latin typeface="Agency FB" pitchFamily="34" charset="0"/>
              </a:rPr>
              <a:t>? </a:t>
            </a:r>
            <a:r>
              <a:rPr lang="en-US" sz="2400" dirty="0">
                <a:solidFill>
                  <a:srgbClr val="0070C0"/>
                </a:solidFill>
                <a:latin typeface="Agency FB" pitchFamily="34" charset="0"/>
              </a:rPr>
              <a:t>(Kaufman)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sz="2400" dirty="0" err="1">
                <a:latin typeface="Agency FB" pitchFamily="34" charset="0"/>
              </a:rPr>
              <a:t>Bagaimana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saya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mencapainya</a:t>
            </a:r>
            <a:r>
              <a:rPr lang="en-US" sz="2400" dirty="0">
                <a:latin typeface="Agency FB" pitchFamily="34" charset="0"/>
              </a:rPr>
              <a:t>? </a:t>
            </a:r>
            <a:r>
              <a:rPr lang="en-US" sz="2400" dirty="0">
                <a:solidFill>
                  <a:srgbClr val="C00000"/>
                </a:solidFill>
                <a:latin typeface="Agency FB" pitchFamily="34" charset="0"/>
              </a:rPr>
              <a:t>(Briggs) </a:t>
            </a:r>
            <a:r>
              <a:rPr lang="en-US" sz="2400" dirty="0">
                <a:latin typeface="Agency FB" pitchFamily="34" charset="0"/>
              </a:rPr>
              <a:t>/ </a:t>
            </a:r>
            <a:r>
              <a:rPr lang="en-US" sz="2400" dirty="0" err="1">
                <a:latin typeface="Agency FB" pitchFamily="34" charset="0"/>
              </a:rPr>
              <a:t>Apa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langkah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harus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dilaksanakan</a:t>
            </a:r>
            <a:r>
              <a:rPr lang="en-US" sz="2400" dirty="0">
                <a:latin typeface="Agency FB" pitchFamily="34" charset="0"/>
              </a:rPr>
              <a:t>? </a:t>
            </a:r>
            <a:r>
              <a:rPr lang="en-US" sz="2400" dirty="0">
                <a:solidFill>
                  <a:srgbClr val="0070C0"/>
                </a:solidFill>
                <a:latin typeface="Agency FB" pitchFamily="34" charset="0"/>
              </a:rPr>
              <a:t>(Kaufman)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sz="2400" dirty="0" err="1">
                <a:latin typeface="Agency FB" pitchFamily="34" charset="0"/>
              </a:rPr>
              <a:t>Bagaimana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saya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tahu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bahwa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saya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telah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sampai</a:t>
            </a:r>
            <a:r>
              <a:rPr lang="en-US" sz="2400" dirty="0">
                <a:latin typeface="Agency FB" pitchFamily="34" charset="0"/>
              </a:rPr>
              <a:t>? </a:t>
            </a:r>
            <a:r>
              <a:rPr lang="en-US" sz="2400" dirty="0">
                <a:solidFill>
                  <a:srgbClr val="C00000"/>
                </a:solidFill>
                <a:latin typeface="Agency FB" pitchFamily="34" charset="0"/>
              </a:rPr>
              <a:t>(Briggs) </a:t>
            </a:r>
            <a:r>
              <a:rPr lang="en-US" sz="2400" dirty="0">
                <a:latin typeface="Agency FB" pitchFamily="34" charset="0"/>
              </a:rPr>
              <a:t>/ </a:t>
            </a:r>
            <a:r>
              <a:rPr lang="en-US" sz="2400" dirty="0" err="1">
                <a:latin typeface="Agency FB" pitchFamily="34" charset="0"/>
              </a:rPr>
              <a:t>Apa</a:t>
            </a:r>
            <a:r>
              <a:rPr lang="en-US" sz="2400" dirty="0">
                <a:latin typeface="Agency FB" pitchFamily="34" charset="0"/>
              </a:rPr>
              <a:t> criteria </a:t>
            </a:r>
            <a:r>
              <a:rPr lang="en-US" sz="2400" dirty="0" err="1">
                <a:latin typeface="Agency FB" pitchFamily="34" charset="0"/>
              </a:rPr>
              <a:t>keberhasilan</a:t>
            </a:r>
            <a:r>
              <a:rPr lang="en-US" sz="2400" dirty="0">
                <a:latin typeface="Agency FB" pitchFamily="34" charset="0"/>
              </a:rPr>
              <a:t>? </a:t>
            </a:r>
            <a:r>
              <a:rPr lang="en-US" sz="2400" dirty="0">
                <a:solidFill>
                  <a:srgbClr val="0070C0"/>
                </a:solidFill>
                <a:latin typeface="Agency FB" pitchFamily="34" charset="0"/>
              </a:rPr>
              <a:t>(Kaufman)</a:t>
            </a:r>
          </a:p>
          <a:p>
            <a:pPr>
              <a:lnSpc>
                <a:spcPct val="150000"/>
              </a:lnSpc>
              <a:buNone/>
            </a:pPr>
            <a:endParaRPr lang="en-US" sz="2400" dirty="0"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76200"/>
            <a:ext cx="7467600" cy="113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Agency FB" pitchFamily="34" charset="0"/>
              </a:rPr>
              <a:t>Pendekatan</a:t>
            </a:r>
            <a:r>
              <a:rPr lang="en-US" sz="2400" dirty="0" smtClean="0">
                <a:latin typeface="Agency FB" pitchFamily="34" charset="0"/>
              </a:rPr>
              <a:t> yang paling </a:t>
            </a:r>
            <a:r>
              <a:rPr lang="en-US" sz="2400" dirty="0" err="1" smtClean="0">
                <a:latin typeface="Agency FB" pitchFamily="34" charset="0"/>
              </a:rPr>
              <a:t>sederhana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oleh</a:t>
            </a:r>
            <a:r>
              <a:rPr lang="en-US" sz="2400" dirty="0" smtClean="0">
                <a:latin typeface="Agency FB" pitchFamily="34" charset="0"/>
              </a:rPr>
              <a:t> Briggs </a:t>
            </a:r>
            <a:r>
              <a:rPr lang="en-US" sz="2400" dirty="0" err="1" smtClean="0">
                <a:latin typeface="Agency FB" pitchFamily="34" charset="0"/>
              </a:rPr>
              <a:t>disebut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Agency FB" pitchFamily="34" charset="0"/>
              </a:rPr>
              <a:t>“three anchor points” </a:t>
            </a:r>
            <a:r>
              <a:rPr lang="en-US" sz="2400" dirty="0" err="1" smtClean="0">
                <a:latin typeface="Agency FB" pitchFamily="34" charset="0"/>
              </a:rPr>
              <a:t>sedangkan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oleh</a:t>
            </a:r>
            <a:r>
              <a:rPr lang="en-US" sz="2400" dirty="0" smtClean="0">
                <a:latin typeface="Agency FB" pitchFamily="34" charset="0"/>
              </a:rPr>
              <a:t> Kaufman </a:t>
            </a:r>
            <a:r>
              <a:rPr lang="en-US" sz="2400" dirty="0" err="1" smtClean="0">
                <a:latin typeface="Agency FB" pitchFamily="34" charset="0"/>
              </a:rPr>
              <a:t>disebut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i="1" dirty="0" smtClean="0">
                <a:latin typeface="Agency FB" pitchFamily="34" charset="0"/>
              </a:rPr>
              <a:t>“</a:t>
            </a:r>
            <a:r>
              <a:rPr lang="en-US" sz="2400" i="1" dirty="0" smtClean="0">
                <a:solidFill>
                  <a:srgbClr val="0070C0"/>
                </a:solidFill>
                <a:latin typeface="Agency FB" pitchFamily="34" charset="0"/>
              </a:rPr>
              <a:t>system analysis steps”</a:t>
            </a:r>
            <a:r>
              <a:rPr lang="en-US" sz="2400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n-US" sz="2400" dirty="0" smtClean="0">
                <a:latin typeface="Agency FB" pitchFamily="34" charset="0"/>
              </a:rPr>
              <a:t>, </a:t>
            </a:r>
            <a:r>
              <a:rPr lang="en-US" sz="2400" dirty="0" err="1" smtClean="0">
                <a:latin typeface="Agency FB" pitchFamily="34" charset="0"/>
              </a:rPr>
              <a:t>yaitu</a:t>
            </a:r>
            <a:r>
              <a:rPr lang="en-US" sz="2400" dirty="0" smtClean="0">
                <a:latin typeface="Agency FB" pitchFamily="34" charset="0"/>
              </a:rPr>
              <a:t> :</a:t>
            </a:r>
            <a:endParaRPr lang="en-US" sz="2400" dirty="0"/>
          </a:p>
        </p:txBody>
      </p:sp>
      <p:pic>
        <p:nvPicPr>
          <p:cNvPr id="5" name="Picture 4" descr="CMPUS014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33528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Agency FB" pitchFamily="34" charset="0"/>
              </a:rPr>
              <a:t>Reigeluth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Merrill </a:t>
            </a:r>
            <a:r>
              <a:rPr lang="en-US" sz="2400" dirty="0" err="1" smtClean="0">
                <a:latin typeface="Agency FB" pitchFamily="34" charset="0"/>
              </a:rPr>
              <a:t>berpendapat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bahwa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pembelajaran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sebaiknya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didasarkan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pada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teori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pembelajaran</a:t>
            </a:r>
            <a:r>
              <a:rPr lang="en-US" sz="2400" dirty="0" smtClean="0">
                <a:latin typeface="Agency FB" pitchFamily="34" charset="0"/>
              </a:rPr>
              <a:t> yang </a:t>
            </a:r>
            <a:r>
              <a:rPr lang="en-US" sz="2400" dirty="0" err="1" smtClean="0">
                <a:latin typeface="Agency FB" pitchFamily="34" charset="0"/>
              </a:rPr>
              <a:t>bersifat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preskriptif</a:t>
            </a:r>
            <a:r>
              <a:rPr lang="en-US" sz="2400" dirty="0" smtClean="0">
                <a:latin typeface="Agency FB" pitchFamily="34" charset="0"/>
              </a:rPr>
              <a:t>. </a:t>
            </a:r>
            <a:r>
              <a:rPr lang="en-US" sz="2400" dirty="0" err="1" smtClean="0">
                <a:latin typeface="Agency FB" pitchFamily="34" charset="0"/>
              </a:rPr>
              <a:t>Kerangka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teori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instruksional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tersebut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dapat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digambarkan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sebagai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berikut</a:t>
            </a:r>
            <a:r>
              <a:rPr lang="en-US" sz="2400" dirty="0" smtClean="0">
                <a:latin typeface="Agency FB" pitchFamily="34" charset="0"/>
              </a:rPr>
              <a:t> :</a:t>
            </a:r>
            <a:endParaRPr lang="en-US" sz="24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err="1" smtClean="0">
                <a:latin typeface="Agency FB" pitchFamily="34" charset="0"/>
              </a:rPr>
              <a:t>Kondisi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Pembelajaran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dirty="0" smtClean="0"/>
              <a:t> 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400" dirty="0" err="1" smtClean="0">
                <a:latin typeface="Agency FB" pitchFamily="34" charset="0"/>
              </a:rPr>
              <a:t>Metode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Pembelajaran</a:t>
            </a:r>
            <a:endParaRPr lang="en-US" sz="2400" dirty="0" smtClean="0">
              <a:latin typeface="Agency FB" pitchFamily="34" charset="0"/>
            </a:endParaRPr>
          </a:p>
          <a:p>
            <a:endParaRPr lang="en-US" sz="2400" dirty="0" smtClean="0">
              <a:latin typeface="Agency FB" pitchFamily="34" charset="0"/>
            </a:endParaRPr>
          </a:p>
          <a:p>
            <a:endParaRPr lang="en-US" sz="2400" dirty="0" smtClean="0">
              <a:latin typeface="Agency FB" pitchFamily="34" charset="0"/>
            </a:endParaRPr>
          </a:p>
          <a:p>
            <a:endParaRPr lang="en-US" sz="2400" dirty="0" smtClean="0">
              <a:latin typeface="Agency FB" pitchFamily="34" charset="0"/>
            </a:endParaRPr>
          </a:p>
          <a:p>
            <a:endParaRPr lang="en-US" sz="2400" dirty="0" smtClean="0">
              <a:latin typeface="Agency FB" pitchFamily="34" charset="0"/>
            </a:endParaRPr>
          </a:p>
          <a:p>
            <a:r>
              <a:rPr lang="en-US" sz="2400" dirty="0" err="1" smtClean="0">
                <a:latin typeface="Agency FB" pitchFamily="34" charset="0"/>
              </a:rPr>
              <a:t>Hasil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Pembelajaran</a:t>
            </a:r>
            <a:endParaRPr lang="en-US" sz="2400" dirty="0" smtClean="0">
              <a:latin typeface="Agency FB" pitchFamily="34" charset="0"/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52800" y="2133600"/>
            <a:ext cx="3276600" cy="9906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endParaRPr lang="en-US" dirty="0" smtClean="0"/>
          </a:p>
          <a:p>
            <a:pPr algn="ctr"/>
            <a:r>
              <a:rPr lang="en-US" dirty="0" err="1" smtClean="0"/>
              <a:t>Tujuan</a:t>
            </a:r>
            <a:r>
              <a:rPr lang="en-US" dirty="0" smtClean="0"/>
              <a:t>                </a:t>
            </a:r>
            <a:r>
              <a:rPr lang="en-US" dirty="0" err="1" smtClean="0"/>
              <a:t>Hambatan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629400" y="2133600"/>
            <a:ext cx="1447800" cy="9906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/>
          </a:p>
        </p:txBody>
      </p:sp>
      <p:cxnSp>
        <p:nvCxnSpPr>
          <p:cNvPr id="7" name="Straight Connector 6"/>
          <p:cNvCxnSpPr>
            <a:stCxn id="4" idx="1"/>
            <a:endCxn id="5" idx="1"/>
          </p:cNvCxnSpPr>
          <p:nvPr/>
        </p:nvCxnSpPr>
        <p:spPr>
          <a:xfrm rot="10800000" flipH="1">
            <a:off x="3352800" y="2628900"/>
            <a:ext cx="3276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276600" y="3581400"/>
            <a:ext cx="1905000" cy="990600"/>
          </a:xfrm>
          <a:prstGeom prst="roundRect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Pengorganisasian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181600" y="3581400"/>
            <a:ext cx="1524000" cy="990600"/>
          </a:xfrm>
          <a:prstGeom prst="roundRect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705600" y="3581400"/>
            <a:ext cx="1447800" cy="990600"/>
          </a:xfrm>
          <a:prstGeom prst="roundRect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200400" y="5562600"/>
            <a:ext cx="4876800" cy="609600"/>
          </a:xfrm>
          <a:prstGeom prst="roundRect">
            <a:avLst/>
          </a:prstGeom>
          <a:solidFill>
            <a:srgbClr val="80000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Efektivitas</a:t>
            </a:r>
            <a:r>
              <a:rPr lang="en-US" dirty="0" smtClean="0"/>
              <a:t>, </a:t>
            </a:r>
            <a:r>
              <a:rPr lang="en-US" dirty="0" err="1" smtClean="0"/>
              <a:t>efisiensi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000897" y="3314303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601097" y="3314303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7125097" y="3314303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924697" y="4838303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601097" y="4838303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7201297" y="4838303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114800" y="5029200"/>
            <a:ext cx="3276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562997" y="5333603"/>
            <a:ext cx="45720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733800" cy="609600"/>
          </a:xfrm>
        </p:spPr>
        <p:txBody>
          <a:bodyPr>
            <a:noAutofit/>
          </a:bodyPr>
          <a:lstStyle/>
          <a:p>
            <a:pPr lvl="0"/>
            <a:r>
              <a:rPr lang="en-US" sz="2800" b="1" dirty="0" err="1" smtClean="0">
                <a:latin typeface="Agency FB" pitchFamily="34" charset="0"/>
              </a:rPr>
              <a:t>Komponen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pembelajaran</a:t>
            </a:r>
            <a:r>
              <a:rPr lang="en-US" sz="2800" dirty="0" smtClean="0">
                <a:latin typeface="Agency FB" pitchFamily="34" charset="0"/>
              </a:rPr>
              <a:t/>
            </a:r>
            <a:br>
              <a:rPr lang="en-US" sz="2800" dirty="0" smtClean="0">
                <a:latin typeface="Agency FB" pitchFamily="34" charset="0"/>
              </a:rPr>
            </a:br>
            <a:endParaRPr lang="en-US" sz="28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867400" cy="4953000"/>
          </a:xfrm>
        </p:spPr>
        <p:txBody>
          <a:bodyPr>
            <a:noAutofit/>
          </a:bodyPr>
          <a:lstStyle/>
          <a:p>
            <a:pPr lvl="0" algn="just">
              <a:lnSpc>
                <a:spcPct val="160000"/>
              </a:lnSpc>
            </a:pPr>
            <a:r>
              <a:rPr lang="en-US" sz="2000" b="1" i="1" dirty="0" smtClean="0">
                <a:latin typeface="Agency FB" pitchFamily="34" charset="0"/>
              </a:rPr>
              <a:t>Raw input; </a:t>
            </a:r>
            <a:r>
              <a:rPr lang="en-US" sz="2000" b="1" dirty="0" err="1" smtClean="0">
                <a:latin typeface="Agency FB" pitchFamily="34" charset="0"/>
              </a:rPr>
              <a:t>siswa</a:t>
            </a:r>
            <a:r>
              <a:rPr lang="en-US" sz="2000" b="1" dirty="0" smtClean="0">
                <a:latin typeface="Agency FB" pitchFamily="34" charset="0"/>
              </a:rPr>
              <a:t> yang </a:t>
            </a:r>
            <a:r>
              <a:rPr lang="en-US" sz="2000" b="1" dirty="0" err="1" smtClean="0">
                <a:latin typeface="Agency FB" pitchFamily="34" charset="0"/>
              </a:rPr>
              <a:t>mengikuti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kegiatan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pembelajaran</a:t>
            </a:r>
            <a:r>
              <a:rPr lang="en-US" sz="2000" b="1" dirty="0" smtClean="0">
                <a:latin typeface="Agency FB" pitchFamily="34" charset="0"/>
              </a:rPr>
              <a:t>, </a:t>
            </a:r>
            <a:r>
              <a:rPr lang="en-US" sz="2000" b="1" dirty="0" err="1" smtClean="0">
                <a:latin typeface="Agency FB" pitchFamily="34" charset="0"/>
              </a:rPr>
              <a:t>beserta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karakteristik</a:t>
            </a:r>
            <a:r>
              <a:rPr lang="en-US" sz="2000" b="1" dirty="0" smtClean="0">
                <a:latin typeface="Agency FB" pitchFamily="34" charset="0"/>
              </a:rPr>
              <a:t> yang </a:t>
            </a:r>
            <a:r>
              <a:rPr lang="en-US" sz="2000" b="1" dirty="0" err="1" smtClean="0">
                <a:latin typeface="Agency FB" pitchFamily="34" charset="0"/>
              </a:rPr>
              <a:t>dimilikinya</a:t>
            </a:r>
            <a:r>
              <a:rPr lang="en-US" sz="2000" b="1" dirty="0" smtClean="0">
                <a:latin typeface="Agency FB" pitchFamily="34" charset="0"/>
              </a:rPr>
              <a:t>.</a:t>
            </a:r>
          </a:p>
          <a:p>
            <a:pPr lvl="0" algn="just">
              <a:lnSpc>
                <a:spcPct val="160000"/>
              </a:lnSpc>
            </a:pPr>
            <a:r>
              <a:rPr lang="en-US" sz="2000" b="1" i="1" dirty="0" smtClean="0">
                <a:latin typeface="Agency FB" pitchFamily="34" charset="0"/>
              </a:rPr>
              <a:t>Instrumental input;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yaitu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sarana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dan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prasarana</a:t>
            </a:r>
            <a:r>
              <a:rPr lang="en-US" sz="2000" b="1" dirty="0" smtClean="0">
                <a:latin typeface="Agency FB" pitchFamily="34" charset="0"/>
              </a:rPr>
              <a:t> yang </a:t>
            </a:r>
            <a:r>
              <a:rPr lang="en-US" sz="2000" b="1" dirty="0" err="1" smtClean="0">
                <a:latin typeface="Agency FB" pitchFamily="34" charset="0"/>
              </a:rPr>
              <a:t>terkait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dengan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proses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pembelajaran</a:t>
            </a:r>
            <a:r>
              <a:rPr lang="en-US" sz="2000" b="1" dirty="0" smtClean="0">
                <a:latin typeface="Agency FB" pitchFamily="34" charset="0"/>
              </a:rPr>
              <a:t>.</a:t>
            </a:r>
          </a:p>
          <a:p>
            <a:pPr lvl="0" algn="just">
              <a:lnSpc>
                <a:spcPct val="160000"/>
              </a:lnSpc>
            </a:pPr>
            <a:r>
              <a:rPr lang="en-US" sz="2000" b="1" i="1" dirty="0" smtClean="0">
                <a:latin typeface="Agency FB" pitchFamily="34" charset="0"/>
              </a:rPr>
              <a:t>Environmental input;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merujuk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pada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situasi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atau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lingkungan</a:t>
            </a:r>
            <a:r>
              <a:rPr lang="en-US" sz="2000" b="1" dirty="0" smtClean="0">
                <a:latin typeface="Agency FB" pitchFamily="34" charset="0"/>
              </a:rPr>
              <a:t>, </a:t>
            </a:r>
            <a:r>
              <a:rPr lang="en-US" sz="2000" b="1" dirty="0" err="1" smtClean="0">
                <a:latin typeface="Agency FB" pitchFamily="34" charset="0"/>
              </a:rPr>
              <a:t>baik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fisik</a:t>
            </a:r>
            <a:r>
              <a:rPr lang="en-US" sz="2000" b="1" dirty="0" smtClean="0">
                <a:latin typeface="Agency FB" pitchFamily="34" charset="0"/>
              </a:rPr>
              <a:t>, </a:t>
            </a:r>
            <a:r>
              <a:rPr lang="en-US" sz="2000" b="1" dirty="0" err="1" smtClean="0">
                <a:latin typeface="Agency FB" pitchFamily="34" charset="0"/>
              </a:rPr>
              <a:t>sosial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maupun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budaya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dimana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kegiatan</a:t>
            </a:r>
            <a:r>
              <a:rPr lang="en-US" sz="2000" b="1" dirty="0" smtClean="0">
                <a:latin typeface="Agency FB" pitchFamily="34" charset="0"/>
              </a:rPr>
              <a:t> (</a:t>
            </a:r>
            <a:r>
              <a:rPr lang="en-US" sz="2000" b="1" dirty="0" err="1" smtClean="0">
                <a:latin typeface="Agency FB" pitchFamily="34" charset="0"/>
              </a:rPr>
              <a:t>sekolah</a:t>
            </a:r>
            <a:r>
              <a:rPr lang="en-US" sz="2000" b="1" dirty="0" smtClean="0">
                <a:latin typeface="Agency FB" pitchFamily="34" charset="0"/>
              </a:rPr>
              <a:t>) </a:t>
            </a:r>
            <a:r>
              <a:rPr lang="en-US" sz="2000" b="1" dirty="0" err="1" smtClean="0">
                <a:latin typeface="Agency FB" pitchFamily="34" charset="0"/>
              </a:rPr>
              <a:t>dilaksanakan</a:t>
            </a:r>
            <a:r>
              <a:rPr lang="en-US" sz="2000" b="1" dirty="0" smtClean="0">
                <a:latin typeface="Agency FB" pitchFamily="34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2000" b="1" i="1" dirty="0" smtClean="0">
                <a:latin typeface="Agency FB" pitchFamily="34" charset="0"/>
              </a:rPr>
              <a:t>Expected output/outcome;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merujuk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pada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rumusan</a:t>
            </a:r>
            <a:r>
              <a:rPr lang="en-US" sz="2000" b="1" dirty="0" smtClean="0">
                <a:latin typeface="Agency FB" pitchFamily="34" charset="0"/>
              </a:rPr>
              <a:t> normative yang </a:t>
            </a:r>
            <a:r>
              <a:rPr lang="en-US" sz="2000" b="1" dirty="0" err="1" smtClean="0">
                <a:latin typeface="Agency FB" pitchFamily="34" charset="0"/>
              </a:rPr>
              <a:t>harus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menjadi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milik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siswa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setelah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melaksanakan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proses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err="1" smtClean="0">
                <a:latin typeface="Agency FB" pitchFamily="34" charset="0"/>
              </a:rPr>
              <a:t>pembelajaran</a:t>
            </a:r>
            <a:r>
              <a:rPr lang="en-US" sz="2000" b="1" dirty="0" smtClean="0">
                <a:latin typeface="Agency FB" pitchFamily="34" charset="0"/>
              </a:rPr>
              <a:t>.</a:t>
            </a:r>
          </a:p>
          <a:p>
            <a:pPr lvl="0" algn="just">
              <a:lnSpc>
                <a:spcPct val="160000"/>
              </a:lnSpc>
            </a:pPr>
            <a:endParaRPr lang="en-US" sz="2000" b="1" dirty="0" smtClean="0">
              <a:latin typeface="Agency FB" pitchFamily="34" charset="0"/>
            </a:endParaRPr>
          </a:p>
        </p:txBody>
      </p:sp>
      <p:pic>
        <p:nvPicPr>
          <p:cNvPr id="5" name="Picture 4" descr="CMPUS013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752600"/>
            <a:ext cx="2529588" cy="4648200"/>
          </a:xfrm>
          <a:prstGeom prst="rect">
            <a:avLst/>
          </a:prstGeom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326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Median</vt:lpstr>
      <vt:lpstr>Urban</vt:lpstr>
      <vt:lpstr>Flow</vt:lpstr>
      <vt:lpstr>Konsep Pembelajaran</vt:lpstr>
      <vt:lpstr>Definisi Pembelajaran</vt:lpstr>
      <vt:lpstr>Menurut Edi Suardi (Djamarah &amp; Zain: 2006) ciri-ciri pembelajaran adalah :</vt:lpstr>
      <vt:lpstr>PENDEKATAN KONSEP PEMBELAJARAN</vt:lpstr>
      <vt:lpstr>Reigeluth dan Merrill berpendapat bahwa pembelajaran sebaiknya didasarkan pada teori pembelajaran yang bersifat preskriptif. Kerangka teori instruksional tersebut dapat digambarkan sebagai berikut :</vt:lpstr>
      <vt:lpstr>Komponen pembelajaran </vt:lpstr>
    </vt:vector>
  </TitlesOfParts>
  <Company>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Pembelajaran</dc:title>
  <dc:creator>unin</dc:creator>
  <cp:lastModifiedBy>unin</cp:lastModifiedBy>
  <cp:revision>43</cp:revision>
  <dcterms:created xsi:type="dcterms:W3CDTF">2012-03-05T02:08:51Z</dcterms:created>
  <dcterms:modified xsi:type="dcterms:W3CDTF">2012-03-13T02:30:37Z</dcterms:modified>
</cp:coreProperties>
</file>