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14"/>
  </p:handoutMasterIdLst>
  <p:sldIdLst>
    <p:sldId id="256" r:id="rId2"/>
    <p:sldId id="264" r:id="rId3"/>
    <p:sldId id="258" r:id="rId4"/>
    <p:sldId id="262" r:id="rId5"/>
    <p:sldId id="259" r:id="rId6"/>
    <p:sldId id="260" r:id="rId7"/>
    <p:sldId id="261" r:id="rId8"/>
    <p:sldId id="263" r:id="rId9"/>
    <p:sldId id="265" r:id="rId10"/>
    <p:sldId id="266" r:id="rId11"/>
    <p:sldId id="267" r:id="rId12"/>
    <p:sldId id="268" r:id="rId13"/>
  </p:sldIdLst>
  <p:sldSz cx="9144000" cy="6858000" type="screen4x3"/>
  <p:notesSz cx="7102475" cy="12131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70" d="100"/>
          <a:sy n="70" d="100"/>
        </p:scale>
        <p:origin x="-109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606100"/>
          </a:xfrm>
          <a:prstGeom prst="rect">
            <a:avLst/>
          </a:prstGeom>
        </p:spPr>
        <p:txBody>
          <a:bodyPr vert="horz" lIns="104662" tIns="52331" rIns="104662" bIns="52331" rtlCol="0"/>
          <a:lstStyle>
            <a:lvl1pPr algn="l">
              <a:defRPr sz="1400"/>
            </a:lvl1pPr>
          </a:lstStyle>
          <a:p>
            <a:endParaRPr lang="en-US"/>
          </a:p>
        </p:txBody>
      </p:sp>
      <p:sp>
        <p:nvSpPr>
          <p:cNvPr id="3" name="Date Placeholder 2"/>
          <p:cNvSpPr>
            <a:spLocks noGrp="1"/>
          </p:cNvSpPr>
          <p:nvPr>
            <p:ph type="dt" sz="quarter" idx="1"/>
          </p:nvPr>
        </p:nvSpPr>
        <p:spPr>
          <a:xfrm>
            <a:off x="4023092" y="0"/>
            <a:ext cx="3077739" cy="606100"/>
          </a:xfrm>
          <a:prstGeom prst="rect">
            <a:avLst/>
          </a:prstGeom>
        </p:spPr>
        <p:txBody>
          <a:bodyPr vert="horz" lIns="104662" tIns="52331" rIns="104662" bIns="52331" rtlCol="0"/>
          <a:lstStyle>
            <a:lvl1pPr algn="r">
              <a:defRPr sz="1400"/>
            </a:lvl1pPr>
          </a:lstStyle>
          <a:p>
            <a:fld id="{937C5F14-BB3A-49FF-9AAA-05F6C4E226C2}" type="datetimeFigureOut">
              <a:rPr lang="en-US" smtClean="0"/>
              <a:pPr/>
              <a:t>9/30/2014</a:t>
            </a:fld>
            <a:endParaRPr lang="en-US"/>
          </a:p>
        </p:txBody>
      </p:sp>
      <p:sp>
        <p:nvSpPr>
          <p:cNvPr id="4" name="Footer Placeholder 3"/>
          <p:cNvSpPr>
            <a:spLocks noGrp="1"/>
          </p:cNvSpPr>
          <p:nvPr>
            <p:ph type="ftr" sz="quarter" idx="2"/>
          </p:nvPr>
        </p:nvSpPr>
        <p:spPr>
          <a:xfrm>
            <a:off x="0" y="11523640"/>
            <a:ext cx="3077739" cy="606099"/>
          </a:xfrm>
          <a:prstGeom prst="rect">
            <a:avLst/>
          </a:prstGeom>
        </p:spPr>
        <p:txBody>
          <a:bodyPr vert="horz" lIns="104662" tIns="52331" rIns="104662" bIns="52331" rtlCol="0" anchor="b"/>
          <a:lstStyle>
            <a:lvl1pPr algn="l">
              <a:defRPr sz="1400"/>
            </a:lvl1pPr>
          </a:lstStyle>
          <a:p>
            <a:endParaRPr lang="en-US"/>
          </a:p>
        </p:txBody>
      </p:sp>
      <p:sp>
        <p:nvSpPr>
          <p:cNvPr id="5" name="Slide Number Placeholder 4"/>
          <p:cNvSpPr>
            <a:spLocks noGrp="1"/>
          </p:cNvSpPr>
          <p:nvPr>
            <p:ph type="sldNum" sz="quarter" idx="3"/>
          </p:nvPr>
        </p:nvSpPr>
        <p:spPr>
          <a:xfrm>
            <a:off x="4023092" y="11523640"/>
            <a:ext cx="3077739" cy="606099"/>
          </a:xfrm>
          <a:prstGeom prst="rect">
            <a:avLst/>
          </a:prstGeom>
        </p:spPr>
        <p:txBody>
          <a:bodyPr vert="horz" lIns="104662" tIns="52331" rIns="104662" bIns="52331" rtlCol="0" anchor="b"/>
          <a:lstStyle>
            <a:lvl1pPr algn="r">
              <a:defRPr sz="1400"/>
            </a:lvl1pPr>
          </a:lstStyle>
          <a:p>
            <a:fld id="{0E62C3EC-C1DE-4C4C-9124-93CAC01D0317}" type="slidenum">
              <a:rPr lang="en-US" smtClean="0"/>
              <a:pPr/>
              <a:t>‹#›</a:t>
            </a:fld>
            <a:endParaRPr lang="en-US"/>
          </a:p>
        </p:txBody>
      </p:sp>
    </p:spTree>
    <p:extLst>
      <p:ext uri="{BB962C8B-B14F-4D97-AF65-F5344CB8AC3E}">
        <p14:creationId xmlns:p14="http://schemas.microsoft.com/office/powerpoint/2010/main" val="37475728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B23ECE-1A75-4904-B78E-586C946A6A08}"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2877-5816-42BC-A02A-6F57C4669BD8}"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23ECE-1A75-4904-B78E-586C946A6A08}"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2877-5816-42BC-A02A-6F57C4669B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23ECE-1A75-4904-B78E-586C946A6A08}"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2877-5816-42BC-A02A-6F57C4669B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23ECE-1A75-4904-B78E-586C946A6A08}"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2877-5816-42BC-A02A-6F57C4669B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23ECE-1A75-4904-B78E-586C946A6A08}"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2877-5816-42BC-A02A-6F57C4669BD8}"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23ECE-1A75-4904-B78E-586C946A6A08}"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22877-5816-42BC-A02A-6F57C4669B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B23ECE-1A75-4904-B78E-586C946A6A08}" type="datetimeFigureOut">
              <a:rPr lang="en-US" smtClean="0"/>
              <a:pPr/>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22877-5816-42BC-A02A-6F57C4669BD8}"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B23ECE-1A75-4904-B78E-586C946A6A08}" type="datetimeFigureOut">
              <a:rPr lang="en-US" smtClean="0"/>
              <a:pPr/>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22877-5816-42BC-A02A-6F57C4669B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23ECE-1A75-4904-B78E-586C946A6A08}" type="datetimeFigureOut">
              <a:rPr lang="en-US" smtClean="0"/>
              <a:pPr/>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22877-5816-42BC-A02A-6F57C4669B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23ECE-1A75-4904-B78E-586C946A6A08}"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22877-5816-42BC-A02A-6F57C4669BD8}"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23ECE-1A75-4904-B78E-586C946A6A08}"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22877-5816-42BC-A02A-6F57C4669B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7B23ECE-1A75-4904-B78E-586C946A6A08}" type="datetimeFigureOut">
              <a:rPr lang="en-US" smtClean="0"/>
              <a:pPr/>
              <a:t>9/30/2014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1222877-5816-42BC-A02A-6F57C4669BD8}"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5403376" cy="2353606"/>
          </a:xfrm>
        </p:spPr>
        <p:txBody>
          <a:bodyPr>
            <a:normAutofit fontScale="90000"/>
          </a:bodyPr>
          <a:lstStyle/>
          <a:p>
            <a:r>
              <a:rPr lang="en-US"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Teori</a:t>
            </a:r>
            <a:r>
              <a:rPr lang="en-US"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Behavioristik</a:t>
            </a:r>
            <a:endParaRPr lang="en-US"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Subtitle 2"/>
          <p:cNvSpPr>
            <a:spLocks noGrp="1"/>
          </p:cNvSpPr>
          <p:nvPr>
            <p:ph type="subTitle" idx="1"/>
          </p:nvPr>
        </p:nvSpPr>
        <p:spPr>
          <a:xfrm>
            <a:off x="292610" y="5791200"/>
            <a:ext cx="4412456" cy="533400"/>
          </a:xfrm>
        </p:spPr>
        <p:txBody>
          <a:bodyPr>
            <a:normAutofit/>
          </a:bodyPr>
          <a:lstStyle/>
          <a:p>
            <a:r>
              <a:rPr lang="en-US" sz="1800" dirty="0" smtClean="0"/>
              <a:t>Oleh : Laila Nursafitri, </a:t>
            </a:r>
            <a:r>
              <a:rPr lang="en-US" sz="1800" dirty="0" err="1" smtClean="0"/>
              <a:t>M.Pd</a:t>
            </a:r>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7060"/>
            <a:ext cx="4611722"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err="1"/>
              <a:t>Penguatan</a:t>
            </a:r>
            <a:r>
              <a:rPr lang="en-US" b="1" dirty="0"/>
              <a:t> </a:t>
            </a:r>
            <a:r>
              <a:rPr lang="en-US" i="1" dirty="0"/>
              <a:t>(reinforcement</a:t>
            </a:r>
            <a:r>
              <a:rPr lang="en-US" dirty="0" smtClean="0"/>
              <a:t>)</a:t>
            </a:r>
          </a:p>
          <a:p>
            <a:endParaRPr lang="en-US" b="1" dirty="0"/>
          </a:p>
          <a:p>
            <a:endParaRPr lang="en-US" b="1" dirty="0"/>
          </a:p>
          <a:p>
            <a:endParaRPr lang="en-US" b="1" dirty="0" smtClean="0"/>
          </a:p>
          <a:p>
            <a:r>
              <a:rPr lang="en-US" b="1" dirty="0" err="1" smtClean="0"/>
              <a:t>Hukuman</a:t>
            </a:r>
            <a:r>
              <a:rPr lang="en-US" b="1" dirty="0" smtClean="0"/>
              <a:t> </a:t>
            </a:r>
            <a:r>
              <a:rPr lang="en-US" dirty="0" smtClean="0"/>
              <a:t>(punishment)</a:t>
            </a:r>
            <a:endParaRPr lang="en-US" dirty="0"/>
          </a:p>
        </p:txBody>
      </p:sp>
      <p:sp>
        <p:nvSpPr>
          <p:cNvPr id="4" name="Title 1"/>
          <p:cNvSpPr>
            <a:spLocks noGrp="1"/>
          </p:cNvSpPr>
          <p:nvPr>
            <p:ph type="title"/>
          </p:nvPr>
        </p:nvSpPr>
        <p:spPr>
          <a:xfrm>
            <a:off x="762000" y="4572000"/>
            <a:ext cx="6781800" cy="1600200"/>
          </a:xfrm>
        </p:spPr>
        <p:txBody>
          <a:bodyPr/>
          <a:lstStyle/>
          <a:p>
            <a:r>
              <a:rPr lang="en-US" dirty="0" err="1" smtClean="0"/>
              <a:t>Teori</a:t>
            </a:r>
            <a:r>
              <a:rPr lang="en-US" dirty="0" smtClean="0"/>
              <a:t> Skinner</a:t>
            </a:r>
            <a:endParaRPr lang="en-US" dirty="0"/>
          </a:p>
        </p:txBody>
      </p:sp>
    </p:spTree>
    <p:extLst>
      <p:ext uri="{BB962C8B-B14F-4D97-AF65-F5344CB8AC3E}">
        <p14:creationId xmlns:p14="http://schemas.microsoft.com/office/powerpoint/2010/main" val="4016961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Teori</a:t>
            </a:r>
            <a:r>
              <a:rPr lang="en-US" dirty="0" smtClean="0"/>
              <a:t> Guthrie</a:t>
            </a:r>
            <a:endParaRPr lang="en-US" dirty="0"/>
          </a:p>
        </p:txBody>
      </p:sp>
      <p:sp>
        <p:nvSpPr>
          <p:cNvPr id="3" name="Content Placeholder 2"/>
          <p:cNvSpPr>
            <a:spLocks noGrp="1"/>
          </p:cNvSpPr>
          <p:nvPr>
            <p:ph idx="1"/>
          </p:nvPr>
        </p:nvSpPr>
        <p:spPr/>
        <p:txBody>
          <a:bodyPr/>
          <a:lstStyle/>
          <a:p>
            <a:r>
              <a:rPr lang="en-US" b="1" dirty="0" err="1" smtClean="0"/>
              <a:t>Hukum</a:t>
            </a:r>
            <a:r>
              <a:rPr lang="en-US" b="1" dirty="0" smtClean="0"/>
              <a:t> </a:t>
            </a:r>
            <a:r>
              <a:rPr lang="en-US" b="1" dirty="0" err="1"/>
              <a:t>K</a:t>
            </a:r>
            <a:r>
              <a:rPr lang="en-US" b="1" dirty="0" err="1" smtClean="0"/>
              <a:t>ontiguiti</a:t>
            </a:r>
            <a:endParaRPr lang="en-US" b="1" dirty="0" smtClean="0"/>
          </a:p>
          <a:p>
            <a:pPr marL="0" indent="0">
              <a:buNone/>
            </a:pPr>
            <a:endParaRPr lang="en-US" dirty="0" smtClean="0"/>
          </a:p>
          <a:p>
            <a:pPr marL="0" indent="0" algn="just">
              <a:lnSpc>
                <a:spcPct val="150000"/>
              </a:lnSpc>
              <a:buNone/>
            </a:pPr>
            <a:r>
              <a:rPr lang="en-US" dirty="0" err="1"/>
              <a:t>kombinasi</a:t>
            </a:r>
            <a:r>
              <a:rPr lang="en-US" dirty="0"/>
              <a:t> stimuli yang </a:t>
            </a:r>
            <a:r>
              <a:rPr lang="en-US" dirty="0" err="1"/>
              <a:t>mengiringi</a:t>
            </a:r>
            <a:r>
              <a:rPr lang="en-US" dirty="0"/>
              <a:t> </a:t>
            </a:r>
            <a:r>
              <a:rPr lang="en-US" dirty="0" err="1"/>
              <a:t>gerakan</a:t>
            </a:r>
            <a:r>
              <a:rPr lang="en-US" dirty="0"/>
              <a:t> </a:t>
            </a:r>
            <a:r>
              <a:rPr lang="en-US" dirty="0" err="1"/>
              <a:t>akan</a:t>
            </a:r>
            <a:r>
              <a:rPr lang="en-US" dirty="0"/>
              <a:t> </a:t>
            </a:r>
            <a:r>
              <a:rPr lang="en-US" dirty="0" err="1"/>
              <a:t>cenderung</a:t>
            </a:r>
            <a:r>
              <a:rPr lang="en-US" dirty="0"/>
              <a:t> </a:t>
            </a:r>
            <a:r>
              <a:rPr lang="en-US" dirty="0" err="1"/>
              <a:t>diikuti</a:t>
            </a:r>
            <a:r>
              <a:rPr lang="en-US" dirty="0"/>
              <a:t> </a:t>
            </a:r>
            <a:r>
              <a:rPr lang="en-US" dirty="0" err="1"/>
              <a:t>oleh</a:t>
            </a:r>
            <a:r>
              <a:rPr lang="en-US" dirty="0"/>
              <a:t> </a:t>
            </a:r>
            <a:r>
              <a:rPr lang="en-US" dirty="0" err="1"/>
              <a:t>gerakan</a:t>
            </a:r>
            <a:r>
              <a:rPr lang="en-US" dirty="0"/>
              <a:t> </a:t>
            </a:r>
            <a:r>
              <a:rPr lang="en-US" dirty="0" err="1"/>
              <a:t>itu</a:t>
            </a:r>
            <a:r>
              <a:rPr lang="en-US" dirty="0"/>
              <a:t> </a:t>
            </a:r>
            <a:r>
              <a:rPr lang="en-US" dirty="0" err="1"/>
              <a:t>jika</a:t>
            </a:r>
            <a:r>
              <a:rPr lang="en-US" dirty="0"/>
              <a:t> </a:t>
            </a:r>
            <a:r>
              <a:rPr lang="en-US" dirty="0" err="1"/>
              <a:t>kejadiaannya</a:t>
            </a:r>
            <a:r>
              <a:rPr lang="en-US" dirty="0"/>
              <a:t> </a:t>
            </a:r>
            <a:r>
              <a:rPr lang="en-US" dirty="0" err="1"/>
              <a:t>berulang</a:t>
            </a:r>
            <a:endParaRPr lang="en-US" dirty="0"/>
          </a:p>
        </p:txBody>
      </p:sp>
    </p:spTree>
    <p:extLst>
      <p:ext uri="{BB962C8B-B14F-4D97-AF65-F5344CB8AC3E}">
        <p14:creationId xmlns:p14="http://schemas.microsoft.com/office/powerpoint/2010/main" val="515331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543800" cy="5029200"/>
          </a:xfrm>
        </p:spPr>
        <p:txBody>
          <a:bodyPr>
            <a:noAutofit/>
          </a:bodyPr>
          <a:lstStyle/>
          <a:p>
            <a:pPr marL="0" indent="0">
              <a:lnSpc>
                <a:spcPct val="160000"/>
              </a:lnSpc>
              <a:buNone/>
            </a:pPr>
            <a:r>
              <a:rPr lang="en-US" sz="1800" dirty="0" err="1"/>
              <a:t>M</a:t>
            </a:r>
            <a:r>
              <a:rPr lang="en-US" sz="1800" dirty="0" err="1" smtClean="0"/>
              <a:t>etode</a:t>
            </a:r>
            <a:r>
              <a:rPr lang="en-US" sz="1800" dirty="0" smtClean="0"/>
              <a:t> </a:t>
            </a:r>
            <a:r>
              <a:rPr lang="en-US" sz="1800" dirty="0" err="1"/>
              <a:t>untuk</a:t>
            </a:r>
            <a:r>
              <a:rPr lang="en-US" sz="1800" dirty="0"/>
              <a:t> </a:t>
            </a:r>
            <a:r>
              <a:rPr lang="en-US" sz="1800" dirty="0" err="1"/>
              <a:t>memutuskan</a:t>
            </a:r>
            <a:r>
              <a:rPr lang="en-US" sz="1800" dirty="0"/>
              <a:t> </a:t>
            </a:r>
            <a:r>
              <a:rPr lang="en-US" sz="1800" dirty="0" err="1"/>
              <a:t>kebiasaan</a:t>
            </a:r>
            <a:r>
              <a:rPr lang="en-US" sz="1800" dirty="0"/>
              <a:t> </a:t>
            </a:r>
            <a:r>
              <a:rPr lang="en-US" sz="1800" dirty="0" err="1" smtClean="0"/>
              <a:t>buruk</a:t>
            </a:r>
            <a:r>
              <a:rPr lang="en-US" sz="1800" dirty="0" smtClean="0"/>
              <a:t>:</a:t>
            </a:r>
          </a:p>
          <a:p>
            <a:pPr marL="0" indent="0">
              <a:lnSpc>
                <a:spcPct val="160000"/>
              </a:lnSpc>
              <a:buNone/>
            </a:pPr>
            <a:endParaRPr lang="en-US" sz="1800" dirty="0" smtClean="0"/>
          </a:p>
          <a:p>
            <a:pPr>
              <a:lnSpc>
                <a:spcPct val="160000"/>
              </a:lnSpc>
            </a:pPr>
            <a:r>
              <a:rPr lang="en-US" sz="1800" dirty="0" err="1"/>
              <a:t>Ambang</a:t>
            </a:r>
            <a:r>
              <a:rPr lang="en-US" sz="1800" dirty="0"/>
              <a:t> </a:t>
            </a:r>
            <a:r>
              <a:rPr lang="en-US" sz="1800" dirty="0" err="1"/>
              <a:t>batas</a:t>
            </a:r>
            <a:r>
              <a:rPr lang="en-US" sz="1800" dirty="0"/>
              <a:t> (</a:t>
            </a:r>
            <a:r>
              <a:rPr lang="en-US" sz="1800" i="1" dirty="0"/>
              <a:t>threshold</a:t>
            </a:r>
            <a:r>
              <a:rPr lang="en-US" sz="1800" dirty="0"/>
              <a:t>) </a:t>
            </a:r>
            <a:endParaRPr lang="en-US" sz="1800" dirty="0" smtClean="0"/>
          </a:p>
          <a:p>
            <a:pPr marL="287338" indent="0">
              <a:lnSpc>
                <a:spcPct val="160000"/>
              </a:lnSpc>
              <a:buNone/>
            </a:pPr>
            <a:r>
              <a:rPr lang="en-US" sz="1800" dirty="0" err="1"/>
              <a:t>memberikan</a:t>
            </a:r>
            <a:r>
              <a:rPr lang="en-US" sz="1800" dirty="0"/>
              <a:t> stimuli </a:t>
            </a:r>
            <a:r>
              <a:rPr lang="en-US" sz="1800" dirty="0" err="1"/>
              <a:t>baru</a:t>
            </a:r>
            <a:r>
              <a:rPr lang="en-US" sz="1800" dirty="0"/>
              <a:t> </a:t>
            </a:r>
            <a:r>
              <a:rPr lang="en-US" sz="1800" dirty="0" err="1"/>
              <a:t>secara</a:t>
            </a:r>
            <a:r>
              <a:rPr lang="en-US" sz="1800" dirty="0"/>
              <a:t> </a:t>
            </a:r>
            <a:r>
              <a:rPr lang="en-US" sz="1800" dirty="0" err="1"/>
              <a:t>perlahan-lahan</a:t>
            </a:r>
            <a:r>
              <a:rPr lang="en-US" sz="1800" dirty="0"/>
              <a:t> </a:t>
            </a:r>
            <a:r>
              <a:rPr lang="en-US" sz="1800" dirty="0" err="1"/>
              <a:t>sampai</a:t>
            </a:r>
            <a:r>
              <a:rPr lang="en-US" sz="1800" dirty="0"/>
              <a:t> </a:t>
            </a:r>
            <a:r>
              <a:rPr lang="en-US" sz="1800" dirty="0" err="1"/>
              <a:t>menghasilkan</a:t>
            </a:r>
            <a:r>
              <a:rPr lang="en-US" sz="1800" dirty="0"/>
              <a:t> </a:t>
            </a:r>
            <a:r>
              <a:rPr lang="en-US" sz="1800" dirty="0" err="1"/>
              <a:t>kebiasaan</a:t>
            </a:r>
            <a:r>
              <a:rPr lang="en-US" sz="1800" dirty="0"/>
              <a:t> yang </a:t>
            </a:r>
            <a:r>
              <a:rPr lang="en-US" sz="1800" dirty="0" err="1"/>
              <a:t>baru</a:t>
            </a:r>
            <a:endParaRPr lang="en-US" sz="1800" dirty="0" smtClean="0"/>
          </a:p>
          <a:p>
            <a:pPr>
              <a:lnSpc>
                <a:spcPct val="160000"/>
              </a:lnSpc>
            </a:pPr>
            <a:r>
              <a:rPr lang="en-US" sz="1800" dirty="0" err="1"/>
              <a:t>Metode</a:t>
            </a:r>
            <a:r>
              <a:rPr lang="en-US" sz="1800" dirty="0"/>
              <a:t> </a:t>
            </a:r>
            <a:r>
              <a:rPr lang="en-US" sz="1800" i="1" dirty="0"/>
              <a:t>fatigue</a:t>
            </a:r>
            <a:r>
              <a:rPr lang="en-US" sz="1800" dirty="0"/>
              <a:t> (</a:t>
            </a:r>
            <a:r>
              <a:rPr lang="en-US" sz="1800" dirty="0" err="1"/>
              <a:t>kelelahan</a:t>
            </a:r>
            <a:r>
              <a:rPr lang="en-US" sz="1800" dirty="0"/>
              <a:t>) </a:t>
            </a:r>
            <a:endParaRPr lang="en-US" sz="1800" dirty="0" smtClean="0"/>
          </a:p>
          <a:p>
            <a:pPr marL="287338" indent="0">
              <a:lnSpc>
                <a:spcPct val="160000"/>
              </a:lnSpc>
              <a:buNone/>
            </a:pPr>
            <a:r>
              <a:rPr lang="en-US" sz="1800" dirty="0" err="1"/>
              <a:t>memberikan</a:t>
            </a:r>
            <a:r>
              <a:rPr lang="en-US" sz="1800" dirty="0"/>
              <a:t> stimuli </a:t>
            </a:r>
            <a:r>
              <a:rPr lang="en-US" sz="1800" dirty="0" err="1"/>
              <a:t>dan</a:t>
            </a:r>
            <a:r>
              <a:rPr lang="en-US" sz="1800" dirty="0"/>
              <a:t> </a:t>
            </a:r>
            <a:r>
              <a:rPr lang="en-US" sz="1800" dirty="0" err="1"/>
              <a:t>membiarkan</a:t>
            </a:r>
            <a:r>
              <a:rPr lang="en-US" sz="1800" dirty="0"/>
              <a:t> </a:t>
            </a:r>
            <a:r>
              <a:rPr lang="en-US" sz="1800" dirty="0" err="1"/>
              <a:t>semua</a:t>
            </a:r>
            <a:r>
              <a:rPr lang="en-US" sz="1800" dirty="0"/>
              <a:t> </a:t>
            </a:r>
            <a:r>
              <a:rPr lang="en-US" sz="1800" dirty="0" err="1"/>
              <a:t>respon</a:t>
            </a:r>
            <a:r>
              <a:rPr lang="en-US" sz="1800" dirty="0"/>
              <a:t> </a:t>
            </a:r>
            <a:r>
              <a:rPr lang="en-US" sz="1800" dirty="0" err="1"/>
              <a:t>keluar</a:t>
            </a:r>
            <a:r>
              <a:rPr lang="en-US" sz="1800" dirty="0"/>
              <a:t> </a:t>
            </a:r>
            <a:r>
              <a:rPr lang="en-US" sz="1800" dirty="0" err="1"/>
              <a:t>sampai</a:t>
            </a:r>
            <a:r>
              <a:rPr lang="en-US" sz="1800" dirty="0"/>
              <a:t> </a:t>
            </a:r>
            <a:r>
              <a:rPr lang="en-US" sz="1800" dirty="0" err="1"/>
              <a:t>mendapatkan</a:t>
            </a:r>
            <a:r>
              <a:rPr lang="en-US" sz="1800" dirty="0"/>
              <a:t> </a:t>
            </a:r>
            <a:r>
              <a:rPr lang="en-US" sz="1800" dirty="0" err="1"/>
              <a:t>respon</a:t>
            </a:r>
            <a:r>
              <a:rPr lang="en-US" sz="1800" dirty="0"/>
              <a:t> yang </a:t>
            </a:r>
            <a:r>
              <a:rPr lang="en-US" sz="1800" dirty="0" err="1"/>
              <a:t>diharapkan</a:t>
            </a:r>
            <a:endParaRPr lang="en-US" sz="1800" dirty="0" smtClean="0"/>
          </a:p>
          <a:p>
            <a:pPr>
              <a:lnSpc>
                <a:spcPct val="160000"/>
              </a:lnSpc>
            </a:pPr>
            <a:r>
              <a:rPr lang="en-US" sz="1800" dirty="0" err="1"/>
              <a:t>Metode</a:t>
            </a:r>
            <a:r>
              <a:rPr lang="en-US" sz="1800" dirty="0"/>
              <a:t> </a:t>
            </a:r>
            <a:r>
              <a:rPr lang="en-US" sz="1800" dirty="0" err="1"/>
              <a:t>respon</a:t>
            </a:r>
            <a:r>
              <a:rPr lang="en-US" sz="1800" dirty="0"/>
              <a:t> </a:t>
            </a:r>
            <a:r>
              <a:rPr lang="en-US" sz="1800" dirty="0" err="1"/>
              <a:t>tandingan</a:t>
            </a:r>
            <a:r>
              <a:rPr lang="en-US" sz="1800" dirty="0"/>
              <a:t> </a:t>
            </a:r>
            <a:r>
              <a:rPr lang="en-US" sz="1800" i="1" dirty="0"/>
              <a:t>(</a:t>
            </a:r>
            <a:r>
              <a:rPr lang="en-US" sz="1800" i="1" dirty="0" err="1"/>
              <a:t>incompatable</a:t>
            </a:r>
            <a:r>
              <a:rPr lang="en-US" sz="1800" i="1" dirty="0"/>
              <a:t> </a:t>
            </a:r>
            <a:r>
              <a:rPr lang="en-US" sz="1800" i="1" dirty="0" err="1"/>
              <a:t>respon</a:t>
            </a:r>
            <a:r>
              <a:rPr lang="en-US" sz="1800" i="1" dirty="0"/>
              <a:t> </a:t>
            </a:r>
            <a:r>
              <a:rPr lang="en-US" sz="1800" i="1" dirty="0" err="1"/>
              <a:t>methode</a:t>
            </a:r>
            <a:r>
              <a:rPr lang="en-US" sz="1800" dirty="0" smtClean="0"/>
              <a:t>)</a:t>
            </a:r>
          </a:p>
          <a:p>
            <a:pPr marL="231775" indent="0">
              <a:lnSpc>
                <a:spcPct val="160000"/>
              </a:lnSpc>
              <a:buNone/>
            </a:pPr>
            <a:r>
              <a:rPr lang="en-US" sz="1800" dirty="0" err="1" smtClean="0"/>
              <a:t>memberikan</a:t>
            </a:r>
            <a:r>
              <a:rPr lang="en-US" sz="1800" dirty="0" smtClean="0"/>
              <a:t> </a:t>
            </a:r>
            <a:r>
              <a:rPr lang="en-US" sz="1800" dirty="0"/>
              <a:t>stimuli lain </a:t>
            </a:r>
            <a:r>
              <a:rPr lang="en-US" sz="1800" dirty="0" err="1"/>
              <a:t>disamping</a:t>
            </a:r>
            <a:r>
              <a:rPr lang="en-US" sz="1800" dirty="0"/>
              <a:t> stimuli yang </a:t>
            </a:r>
            <a:r>
              <a:rPr lang="en-US" sz="1800" dirty="0" err="1"/>
              <a:t>diberikan</a:t>
            </a:r>
            <a:r>
              <a:rPr lang="en-US" sz="1800" dirty="0"/>
              <a:t> </a:t>
            </a:r>
            <a:r>
              <a:rPr lang="en-US" sz="1800" dirty="0" err="1"/>
              <a:t>pada</a:t>
            </a:r>
            <a:r>
              <a:rPr lang="en-US" sz="1800" dirty="0"/>
              <a:t> </a:t>
            </a:r>
            <a:r>
              <a:rPr lang="en-US" sz="1800" dirty="0" err="1"/>
              <a:t>saat</a:t>
            </a:r>
            <a:r>
              <a:rPr lang="en-US" sz="1800" dirty="0"/>
              <a:t> yang </a:t>
            </a:r>
            <a:r>
              <a:rPr lang="en-US" sz="1800" dirty="0" err="1"/>
              <a:t>sama</a:t>
            </a:r>
            <a:r>
              <a:rPr lang="en-US" sz="1800" dirty="0"/>
              <a:t> agar </a:t>
            </a:r>
            <a:r>
              <a:rPr lang="en-US" sz="1800" dirty="0" err="1"/>
              <a:t>menghasilkan</a:t>
            </a:r>
            <a:r>
              <a:rPr lang="en-US" sz="1800" dirty="0"/>
              <a:t> </a:t>
            </a:r>
            <a:r>
              <a:rPr lang="en-US" sz="1800" dirty="0" err="1"/>
              <a:t>respon</a:t>
            </a:r>
            <a:r>
              <a:rPr lang="en-US" sz="1800" dirty="0"/>
              <a:t> yang </a:t>
            </a:r>
            <a:r>
              <a:rPr lang="en-US" sz="1800" dirty="0" err="1"/>
              <a:t>diharapkan</a:t>
            </a:r>
            <a:r>
              <a:rPr lang="en-US" sz="1800" dirty="0" smtClean="0"/>
              <a:t> </a:t>
            </a:r>
            <a:endParaRPr lang="en-US" sz="1800" dirty="0"/>
          </a:p>
        </p:txBody>
      </p:sp>
    </p:spTree>
    <p:extLst>
      <p:ext uri="{BB962C8B-B14F-4D97-AF65-F5344CB8AC3E}">
        <p14:creationId xmlns:p14="http://schemas.microsoft.com/office/powerpoint/2010/main" val="1209442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latin typeface="Agency FB" pitchFamily="34" charset="0"/>
              </a:rPr>
              <a:t>Ilustrasi</a:t>
            </a:r>
            <a:r>
              <a:rPr lang="en-US" sz="2800" dirty="0" smtClean="0">
                <a:latin typeface="Agency FB" pitchFamily="34" charset="0"/>
              </a:rPr>
              <a:t> </a:t>
            </a:r>
            <a:r>
              <a:rPr lang="en-US" sz="2800" dirty="0" err="1" smtClean="0">
                <a:latin typeface="Agency FB" pitchFamily="34" charset="0"/>
              </a:rPr>
              <a:t>Experimen</a:t>
            </a:r>
            <a:r>
              <a:rPr lang="en-US" sz="2800" dirty="0" smtClean="0">
                <a:latin typeface="Agency FB" pitchFamily="34" charset="0"/>
              </a:rPr>
              <a:t> Thorndike</a:t>
            </a:r>
            <a:endParaRPr lang="en-US" sz="2800" dirty="0">
              <a:latin typeface="Agency FB" pitchFamily="34" charset="0"/>
            </a:endParaRPr>
          </a:p>
        </p:txBody>
      </p:sp>
      <p:pic>
        <p:nvPicPr>
          <p:cNvPr id="4" name="Thorndik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81200" y="685800"/>
            <a:ext cx="5588000" cy="4191000"/>
          </a:xfrm>
        </p:spPr>
      </p:pic>
    </p:spTree>
    <p:extLst>
      <p:ext uri="{BB962C8B-B14F-4D97-AF65-F5344CB8AC3E}">
        <p14:creationId xmlns:p14="http://schemas.microsoft.com/office/powerpoint/2010/main" val="2503437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Teori Belajar Thorndike</a:t>
            </a:r>
            <a:endParaRPr lang="en-US" dirty="0"/>
          </a:p>
        </p:txBody>
      </p:sp>
      <p:sp>
        <p:nvSpPr>
          <p:cNvPr id="3" name="Content Placeholder 2"/>
          <p:cNvSpPr>
            <a:spLocks noGrp="1"/>
          </p:cNvSpPr>
          <p:nvPr>
            <p:ph idx="1"/>
          </p:nvPr>
        </p:nvSpPr>
        <p:spPr>
          <a:xfrm>
            <a:off x="685800" y="838200"/>
            <a:ext cx="8077200" cy="4525963"/>
          </a:xfrm>
        </p:spPr>
        <p:txBody>
          <a:bodyPr>
            <a:normAutofit/>
          </a:bodyPr>
          <a:lstStyle/>
          <a:p>
            <a:pPr>
              <a:lnSpc>
                <a:spcPct val="150000"/>
              </a:lnSpc>
            </a:pPr>
            <a:r>
              <a:rPr lang="en-US" sz="1800" b="1" dirty="0" smtClean="0"/>
              <a:t>Proses interaksi stimulus dan respon</a:t>
            </a:r>
          </a:p>
          <a:p>
            <a:pPr>
              <a:lnSpc>
                <a:spcPct val="150000"/>
              </a:lnSpc>
            </a:pPr>
            <a:r>
              <a:rPr lang="en-US" sz="1800" b="1" dirty="0" smtClean="0"/>
              <a:t>Teori </a:t>
            </a:r>
            <a:r>
              <a:rPr lang="en-US" sz="1800" b="1" i="1" dirty="0" smtClean="0"/>
              <a:t>connectionism  / trial &amp; eror</a:t>
            </a:r>
          </a:p>
          <a:p>
            <a:pPr marL="36576" indent="0">
              <a:lnSpc>
                <a:spcPct val="150000"/>
              </a:lnSpc>
              <a:buNone/>
            </a:pPr>
            <a:r>
              <a:rPr lang="en-US" sz="1800" b="1" dirty="0" smtClean="0"/>
              <a:t>	</a:t>
            </a:r>
            <a:r>
              <a:rPr lang="en-US" sz="1800" b="1" dirty="0" err="1" smtClean="0"/>
              <a:t>Ciri-ciri</a:t>
            </a:r>
            <a:r>
              <a:rPr lang="en-US" sz="1800" b="1" dirty="0" smtClean="0"/>
              <a:t> belajar dengan trial and error :</a:t>
            </a:r>
          </a:p>
          <a:p>
            <a:pPr marL="968375" lvl="1" indent="177800">
              <a:lnSpc>
                <a:spcPct val="150000"/>
              </a:lnSpc>
            </a:pPr>
            <a:r>
              <a:rPr lang="en-US" sz="1800" b="1" dirty="0" smtClean="0"/>
              <a:t>Ada motif pendorong aktivitas</a:t>
            </a:r>
          </a:p>
          <a:p>
            <a:pPr marL="968375" lvl="1" indent="177800">
              <a:lnSpc>
                <a:spcPct val="150000"/>
              </a:lnSpc>
              <a:tabLst>
                <a:tab pos="1023938" algn="l"/>
              </a:tabLst>
            </a:pPr>
            <a:r>
              <a:rPr lang="en-US" sz="1800" b="1" dirty="0" smtClean="0"/>
              <a:t>ada berbagai respon terhadap situasi</a:t>
            </a:r>
          </a:p>
          <a:p>
            <a:pPr marL="968375" lvl="1" indent="177800">
              <a:lnSpc>
                <a:spcPct val="150000"/>
              </a:lnSpc>
            </a:pPr>
            <a:r>
              <a:rPr lang="en-US" sz="1800" b="1" dirty="0" err="1" smtClean="0"/>
              <a:t>ada</a:t>
            </a:r>
            <a:r>
              <a:rPr lang="en-US" sz="1800" b="1" dirty="0" smtClean="0"/>
              <a:t> </a:t>
            </a:r>
            <a:r>
              <a:rPr lang="en-US" sz="1800" b="1" dirty="0" err="1" smtClean="0"/>
              <a:t>eliminasi</a:t>
            </a:r>
            <a:r>
              <a:rPr lang="en-US" sz="1800" b="1" dirty="0" smtClean="0"/>
              <a:t> respon-respon yang gagal atau salah </a:t>
            </a:r>
          </a:p>
          <a:p>
            <a:pPr marL="1201738" lvl="1" indent="-233363">
              <a:lnSpc>
                <a:spcPct val="150000"/>
              </a:lnSpc>
            </a:pPr>
            <a:r>
              <a:rPr lang="en-US" sz="1800" b="1" dirty="0" smtClean="0"/>
              <a:t>ada kemajuan reaksi-reaksi mencapai tujuan </a:t>
            </a:r>
            <a:r>
              <a:rPr lang="en-US" sz="1800" b="1" dirty="0" err="1" smtClean="0"/>
              <a:t>dari</a:t>
            </a:r>
            <a:r>
              <a:rPr lang="en-US" sz="1800" b="1" dirty="0" smtClean="0"/>
              <a:t> </a:t>
            </a:r>
            <a:r>
              <a:rPr lang="en-US" sz="1800" b="1" dirty="0" err="1" smtClean="0"/>
              <a:t>prosesnya</a:t>
            </a:r>
            <a:r>
              <a:rPr lang="en-US" sz="1800" b="1" dirty="0" smtClean="0"/>
              <a:t> itu</a:t>
            </a:r>
            <a:endParaRPr lang="en-US" sz="1800" b="1" i="1" dirty="0" smtClean="0"/>
          </a:p>
          <a:p>
            <a:pPr>
              <a:lnSpc>
                <a:spcPct val="150000"/>
              </a:lnSpc>
            </a:pPr>
            <a:endParaRPr lang="en-US" sz="1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Hukum Belajar Thorndike</a:t>
            </a:r>
            <a:endParaRPr kumimoji="0" lang="en-US" sz="46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sp>
        <p:nvSpPr>
          <p:cNvPr id="3" name="Content Placeholder 2"/>
          <p:cNvSpPr>
            <a:spLocks noGrp="1"/>
          </p:cNvSpPr>
          <p:nvPr>
            <p:ph idx="1"/>
          </p:nvPr>
        </p:nvSpPr>
        <p:spPr>
          <a:xfrm>
            <a:off x="2133600" y="1143000"/>
            <a:ext cx="5181600" cy="3429000"/>
          </a:xfrm>
        </p:spPr>
        <p:txBody>
          <a:bodyPr/>
          <a:lstStyle/>
          <a:p>
            <a:pPr lvl="0"/>
            <a:r>
              <a:rPr lang="en-US" dirty="0" err="1"/>
              <a:t>Hukum</a:t>
            </a:r>
            <a:r>
              <a:rPr lang="en-US" dirty="0"/>
              <a:t> </a:t>
            </a:r>
            <a:r>
              <a:rPr lang="en-US" dirty="0" err="1"/>
              <a:t>kesiapan</a:t>
            </a:r>
            <a:r>
              <a:rPr lang="en-US" dirty="0"/>
              <a:t> (</a:t>
            </a:r>
            <a:r>
              <a:rPr lang="en-US" i="1" dirty="0"/>
              <a:t>law</a:t>
            </a:r>
            <a:r>
              <a:rPr lang="en-US" dirty="0"/>
              <a:t> </a:t>
            </a:r>
            <a:r>
              <a:rPr lang="en-US" i="1" dirty="0"/>
              <a:t>of</a:t>
            </a:r>
            <a:r>
              <a:rPr lang="en-US" dirty="0"/>
              <a:t> </a:t>
            </a:r>
            <a:r>
              <a:rPr lang="en-US" i="1" dirty="0"/>
              <a:t>readiness</a:t>
            </a:r>
            <a:r>
              <a:rPr lang="en-US" dirty="0"/>
              <a:t>)</a:t>
            </a:r>
            <a:r>
              <a:rPr lang="en-US" sz="3200" dirty="0"/>
              <a:t/>
            </a:r>
            <a:br>
              <a:rPr lang="en-US" sz="3200" dirty="0"/>
            </a:br>
            <a:endParaRPr lang="en-US" sz="3200" dirty="0"/>
          </a:p>
          <a:p>
            <a:r>
              <a:rPr lang="en-US" dirty="0" err="1" smtClean="0"/>
              <a:t>Hukum</a:t>
            </a:r>
            <a:r>
              <a:rPr lang="en-US" dirty="0" smtClean="0"/>
              <a:t> </a:t>
            </a:r>
            <a:r>
              <a:rPr lang="en-US" dirty="0" err="1" smtClean="0"/>
              <a:t>Latihan</a:t>
            </a:r>
            <a:r>
              <a:rPr lang="en-US" dirty="0" smtClean="0"/>
              <a:t> (law of exercise)</a:t>
            </a:r>
          </a:p>
          <a:p>
            <a:pPr marL="36576" indent="0">
              <a:buNone/>
            </a:pPr>
            <a:endParaRPr lang="en-US" dirty="0" smtClean="0"/>
          </a:p>
          <a:p>
            <a:r>
              <a:rPr lang="en-US" dirty="0" err="1" smtClean="0"/>
              <a:t>Hukum</a:t>
            </a:r>
            <a:r>
              <a:rPr lang="en-US" dirty="0" smtClean="0"/>
              <a:t> </a:t>
            </a:r>
            <a:r>
              <a:rPr lang="en-US" dirty="0" err="1" smtClean="0"/>
              <a:t>Akibat</a:t>
            </a:r>
            <a:r>
              <a:rPr lang="en-US" dirty="0" smtClean="0"/>
              <a:t> (law of effect)</a:t>
            </a:r>
            <a:endParaRPr lang="en-US" dirty="0"/>
          </a:p>
        </p:txBody>
      </p:sp>
    </p:spTree>
    <p:extLst>
      <p:ext uri="{BB962C8B-B14F-4D97-AF65-F5344CB8AC3E}">
        <p14:creationId xmlns:p14="http://schemas.microsoft.com/office/powerpoint/2010/main" val="1545710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26024"/>
            <a:ext cx="7467600" cy="4724400"/>
          </a:xfrm>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marL="53975" indent="-17463">
              <a:lnSpc>
                <a:spcPct val="170000"/>
              </a:lnSpc>
              <a:buNone/>
            </a:pPr>
            <a:r>
              <a:rPr lang="en-US" sz="4000" dirty="0" err="1" smtClean="0"/>
              <a:t>Kesiapan</a:t>
            </a:r>
            <a:r>
              <a:rPr lang="en-US" sz="4000" dirty="0" smtClean="0"/>
              <a:t> adalah kecenderungan untuk bertindak. Ada 3 keadaan yang menunjukkan berlakunya hukum ini, yaitu:</a:t>
            </a:r>
          </a:p>
          <a:p>
            <a:pPr lvl="0" algn="just">
              <a:lnSpc>
                <a:spcPct val="170000"/>
              </a:lnSpc>
              <a:buFont typeface="Wingdings" pitchFamily="2" charset="2"/>
              <a:buChar char="Ø"/>
            </a:pPr>
            <a:r>
              <a:rPr lang="en-US" sz="3400" dirty="0" smtClean="0"/>
              <a:t>Bila pada organisme adanya kesiapan untuk bertindak atau berprilaku, dan bila organisme itu dapat melakukan kesiapan tersebut, maka organisme akan mengalami kepuasan.</a:t>
            </a:r>
          </a:p>
          <a:p>
            <a:pPr lvl="0" algn="just">
              <a:lnSpc>
                <a:spcPct val="170000"/>
              </a:lnSpc>
              <a:buFont typeface="Wingdings" pitchFamily="2" charset="2"/>
              <a:buChar char="Ø"/>
            </a:pPr>
            <a:r>
              <a:rPr lang="en-US" sz="3400" dirty="0" smtClean="0"/>
              <a:t>Bila pada organisme ada kesiapan organisme untuk bertindak atau berperilaku, dan organisme tersebut tidak dapat melaksanakan kesiapan tersebut, maka organisme akan mengalami kekecewaan.</a:t>
            </a:r>
          </a:p>
          <a:p>
            <a:pPr lvl="0" algn="just">
              <a:lnSpc>
                <a:spcPct val="170000"/>
              </a:lnSpc>
              <a:buFont typeface="Wingdings" pitchFamily="2" charset="2"/>
              <a:buChar char="Ø"/>
            </a:pPr>
            <a:r>
              <a:rPr lang="en-US" sz="3400" dirty="0" smtClean="0"/>
              <a:t>Bila pada organisme tidak ada persiapan untuk bertindak dan organisme itu dipaksa untuk melakukannya maka hal tersebut akan menimbulkan keadaan yang tidak memuaskan. </a:t>
            </a:r>
          </a:p>
          <a:p>
            <a:pPr>
              <a:buNone/>
            </a:pPr>
            <a:endParaRPr lang="en-US" dirty="0" smtClean="0"/>
          </a:p>
        </p:txBody>
      </p:sp>
      <p:sp>
        <p:nvSpPr>
          <p:cNvPr id="4" name="Title 1"/>
          <p:cNvSpPr txBox="1">
            <a:spLocks/>
          </p:cNvSpPr>
          <p:nvPr/>
        </p:nvSpPr>
        <p:spPr>
          <a:xfrm>
            <a:off x="762000" y="785019"/>
            <a:ext cx="7467600" cy="434181"/>
          </a:xfrm>
          <a:prstGeom prst="rect">
            <a:avLst/>
          </a:prstGeom>
        </p:spPr>
        <p:txBody>
          <a:bodyPr vert="horz" lIns="45720" rIns="4572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Hukum kesiapan (</a:t>
            </a:r>
            <a:r>
              <a:rPr kumimoji="0" lang="en-US" sz="3600" b="0" i="1" u="none" strike="noStrike" kern="1200" cap="none" spc="0" normalizeH="0" baseline="0" noProof="0" dirty="0" smtClean="0">
                <a:ln>
                  <a:noFill/>
                </a:ln>
                <a:solidFill>
                  <a:schemeClr val="tx1"/>
                </a:solidFill>
                <a:effectLst/>
                <a:uLnTx/>
                <a:uFillTx/>
                <a:latin typeface="+mj-lt"/>
                <a:ea typeface="+mj-ea"/>
                <a:cs typeface="+mj-cs"/>
              </a:rPr>
              <a:t>law</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600" b="0" i="1" u="none" strike="noStrike" kern="1200" cap="none" spc="0" normalizeH="0" baseline="0" noProof="0" dirty="0" smtClean="0">
                <a:ln>
                  <a:noFill/>
                </a:ln>
                <a:solidFill>
                  <a:schemeClr val="tx1"/>
                </a:solidFill>
                <a:effectLst/>
                <a:uLnTx/>
                <a:uFillTx/>
                <a:latin typeface="+mj-lt"/>
                <a:ea typeface="+mj-ea"/>
                <a:cs typeface="+mj-cs"/>
              </a:rPr>
              <a:t>of</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600" b="0" i="1" u="none" strike="noStrike" kern="1200" cap="none" spc="0" normalizeH="0" baseline="0" noProof="0" dirty="0" smtClean="0">
                <a:ln>
                  <a:noFill/>
                </a:ln>
                <a:solidFill>
                  <a:schemeClr val="tx1"/>
                </a:solidFill>
                <a:effectLst/>
                <a:uLnTx/>
                <a:uFillTx/>
                <a:latin typeface="+mj-lt"/>
                <a:ea typeface="+mj-ea"/>
                <a:cs typeface="+mj-cs"/>
              </a:rPr>
              <a:t>readiness</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467600" cy="838200"/>
          </a:xfrm>
        </p:spPr>
        <p:txBody>
          <a:bodyPr>
            <a:noAutofit/>
          </a:bodyPr>
          <a:lstStyle/>
          <a:p>
            <a:pPr algn="ctr"/>
            <a:r>
              <a:rPr lang="en-US" sz="3600" dirty="0" smtClean="0"/>
              <a:t>Hukum latihan (</a:t>
            </a:r>
            <a:r>
              <a:rPr lang="en-US" sz="3600" i="1" dirty="0" smtClean="0"/>
              <a:t>law</a:t>
            </a:r>
            <a:r>
              <a:rPr lang="en-US" sz="3600" dirty="0" smtClean="0"/>
              <a:t> </a:t>
            </a:r>
            <a:r>
              <a:rPr lang="en-US" sz="3600" i="1" dirty="0" smtClean="0"/>
              <a:t>of</a:t>
            </a:r>
            <a:r>
              <a:rPr lang="en-US" sz="3600" dirty="0" smtClean="0"/>
              <a:t> </a:t>
            </a:r>
            <a:r>
              <a:rPr lang="en-US" sz="3600" i="1" dirty="0" smtClean="0"/>
              <a:t>exercise</a:t>
            </a:r>
            <a:r>
              <a:rPr lang="en-US" sz="3600" dirty="0" smtClean="0"/>
              <a:t>)</a:t>
            </a:r>
            <a:br>
              <a:rPr lang="en-US" sz="3600" dirty="0" smtClean="0"/>
            </a:br>
            <a:endParaRPr lang="en-US" sz="3600" dirty="0"/>
          </a:p>
        </p:txBody>
      </p:sp>
      <p:sp>
        <p:nvSpPr>
          <p:cNvPr id="3" name="Content Placeholder 2"/>
          <p:cNvSpPr>
            <a:spLocks noGrp="1"/>
          </p:cNvSpPr>
          <p:nvPr>
            <p:ph idx="1"/>
          </p:nvPr>
        </p:nvSpPr>
        <p:spPr>
          <a:xfrm>
            <a:off x="838200" y="1219200"/>
            <a:ext cx="7467600" cy="4525963"/>
          </a:xfrm>
        </p:spPr>
        <p:style>
          <a:lnRef idx="2">
            <a:schemeClr val="accent1"/>
          </a:lnRef>
          <a:fillRef idx="1">
            <a:schemeClr val="lt1"/>
          </a:fillRef>
          <a:effectRef idx="0">
            <a:schemeClr val="accent1"/>
          </a:effectRef>
          <a:fontRef idx="minor">
            <a:schemeClr val="dk1"/>
          </a:fontRef>
        </p:style>
        <p:txBody>
          <a:bodyPr>
            <a:normAutofit/>
          </a:bodyPr>
          <a:lstStyle/>
          <a:p>
            <a:pPr algn="just">
              <a:lnSpc>
                <a:spcPct val="150000"/>
              </a:lnSpc>
              <a:buNone/>
            </a:pPr>
            <a:r>
              <a:rPr lang="en-US" sz="1800" dirty="0" smtClean="0"/>
              <a:t>Hukum ini mengandung 2 hal yaitu :</a:t>
            </a:r>
          </a:p>
          <a:p>
            <a:pPr algn="just">
              <a:lnSpc>
                <a:spcPct val="150000"/>
              </a:lnSpc>
              <a:buNone/>
            </a:pPr>
            <a:r>
              <a:rPr lang="en-US" sz="1800" dirty="0" smtClean="0"/>
              <a:t>1. </a:t>
            </a:r>
            <a:r>
              <a:rPr lang="en-US" sz="1800" i="1" dirty="0" smtClean="0"/>
              <a:t>The Law Of Use, </a:t>
            </a:r>
            <a:r>
              <a:rPr lang="en-US" sz="1800" dirty="0" smtClean="0"/>
              <a:t>yaitu hukum yang menyatakan bahwa hubungan atau koneksi antara stimulus dan respon akan menjadi kuat bila sering digunakan. Dengan kata lain bahwa hubungan antara stimulus dan respon itu akan menjadi kuat semata-mata karena adanya latihan.</a:t>
            </a:r>
          </a:p>
          <a:p>
            <a:pPr algn="just">
              <a:lnSpc>
                <a:spcPct val="150000"/>
              </a:lnSpc>
              <a:buNone/>
            </a:pPr>
            <a:r>
              <a:rPr lang="en-US" sz="1800" dirty="0" smtClean="0"/>
              <a:t>2. </a:t>
            </a:r>
            <a:r>
              <a:rPr lang="en-US" sz="1800" i="1" dirty="0" smtClean="0"/>
              <a:t>The Law of Disuse</a:t>
            </a:r>
            <a:r>
              <a:rPr lang="en-US" sz="1800" dirty="0" smtClean="0"/>
              <a:t>, yaitu suatu hukum yang menyatakan bahwa hubungan atau koneksi antara stimulus dan respon akan menjadi lemah bila tidak ada latihan.</a:t>
            </a:r>
          </a:p>
          <a:p>
            <a:pPr algn="just">
              <a:lnSpc>
                <a:spcPct val="150000"/>
              </a:lnSpc>
            </a:pP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781800" cy="762000"/>
          </a:xfrm>
        </p:spPr>
        <p:txBody>
          <a:bodyPr>
            <a:normAutofit/>
          </a:bodyPr>
          <a:lstStyle/>
          <a:p>
            <a:pPr algn="ctr"/>
            <a:r>
              <a:rPr lang="en-US" sz="3600" dirty="0" smtClean="0"/>
              <a:t>Hukum akibat (</a:t>
            </a:r>
            <a:r>
              <a:rPr lang="en-US" sz="3600" i="1" dirty="0" smtClean="0"/>
              <a:t>law</a:t>
            </a:r>
            <a:r>
              <a:rPr lang="en-US" sz="3600" dirty="0" smtClean="0"/>
              <a:t> </a:t>
            </a:r>
            <a:r>
              <a:rPr lang="en-US" sz="3600" i="1" dirty="0" smtClean="0"/>
              <a:t>of</a:t>
            </a:r>
            <a:r>
              <a:rPr lang="en-US" sz="3600" dirty="0" smtClean="0"/>
              <a:t> </a:t>
            </a:r>
            <a:r>
              <a:rPr lang="en-US" sz="3600" i="1" dirty="0" smtClean="0"/>
              <a:t>effect</a:t>
            </a:r>
            <a:r>
              <a:rPr lang="en-US" sz="3600" dirty="0" smtClean="0"/>
              <a:t>)</a:t>
            </a:r>
            <a:endParaRPr lang="en-US" sz="3600" dirty="0"/>
          </a:p>
        </p:txBody>
      </p:sp>
      <p:sp>
        <p:nvSpPr>
          <p:cNvPr id="4" name="Content Placeholder 2"/>
          <p:cNvSpPr>
            <a:spLocks noGrp="1"/>
          </p:cNvSpPr>
          <p:nvPr>
            <p:ph idx="1"/>
          </p:nvPr>
        </p:nvSpPr>
        <p:spPr>
          <a:xfrm>
            <a:off x="838200" y="1447800"/>
            <a:ext cx="7620000" cy="3886200"/>
          </a:xfrm>
        </p:spPr>
        <p:style>
          <a:lnRef idx="2">
            <a:schemeClr val="accent4"/>
          </a:lnRef>
          <a:fillRef idx="1">
            <a:schemeClr val="lt1"/>
          </a:fillRef>
          <a:effectRef idx="0">
            <a:schemeClr val="accent4"/>
          </a:effectRef>
          <a:fontRef idx="minor">
            <a:schemeClr val="dk1"/>
          </a:fontRef>
        </p:style>
        <p:txBody>
          <a:bodyPr>
            <a:normAutofit fontScale="92500"/>
          </a:bodyPr>
          <a:lstStyle/>
          <a:p>
            <a:pPr algn="just">
              <a:lnSpc>
                <a:spcPct val="150000"/>
              </a:lnSpc>
              <a:buNone/>
            </a:pPr>
            <a:r>
              <a:rPr lang="en-US" dirty="0" smtClean="0"/>
              <a:t>	Hukum ini juga berisikan 2 hal, yaitu : </a:t>
            </a:r>
          </a:p>
          <a:p>
            <a:pPr algn="just">
              <a:lnSpc>
                <a:spcPct val="150000"/>
              </a:lnSpc>
              <a:buNone/>
            </a:pPr>
            <a:r>
              <a:rPr lang="en-US" dirty="0" smtClean="0"/>
              <a:t>	suatu tindakan/perbuatan yang menghasilkan rasa puas (menyenangkan) akan cenderung diulang, </a:t>
            </a:r>
          </a:p>
          <a:p>
            <a:pPr algn="just">
              <a:lnSpc>
                <a:spcPct val="150000"/>
              </a:lnSpc>
              <a:buNone/>
            </a:pPr>
            <a:r>
              <a:rPr lang="en-US" dirty="0" smtClean="0"/>
              <a:t>	</a:t>
            </a:r>
          </a:p>
          <a:p>
            <a:pPr algn="just">
              <a:lnSpc>
                <a:spcPct val="150000"/>
              </a:lnSpc>
              <a:buNone/>
            </a:pPr>
            <a:r>
              <a:rPr lang="en-US" dirty="0" smtClean="0"/>
              <a:t>	sebaliknya suatu tindakan (perbuatan) menghasilkan rasa tidak puas (tidak menyenangkan) akan cenderung tidak diulang lagi.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964680" cy="1051560"/>
          </a:xfrm>
        </p:spPr>
        <p:txBody>
          <a:bodyPr>
            <a:normAutofit fontScale="90000"/>
          </a:bodyPr>
          <a:lstStyle/>
          <a:p>
            <a:r>
              <a:rPr lang="en-US" sz="4000" b="1" dirty="0" err="1" smtClean="0"/>
              <a:t>Konsep</a:t>
            </a:r>
            <a:r>
              <a:rPr lang="en-US" sz="4000" b="1" dirty="0" smtClean="0"/>
              <a:t> </a:t>
            </a:r>
            <a:r>
              <a:rPr lang="en-US" sz="4000" b="1" dirty="0" err="1" smtClean="0"/>
              <a:t>Belajar</a:t>
            </a:r>
            <a:r>
              <a:rPr lang="en-US" sz="4000" b="1" dirty="0" smtClean="0"/>
              <a:t> </a:t>
            </a:r>
            <a:r>
              <a:rPr lang="en-US" sz="4000" b="1" dirty="0" err="1" smtClean="0"/>
              <a:t>Menurut</a:t>
            </a:r>
            <a:r>
              <a:rPr lang="en-US" sz="4000" b="1" dirty="0" smtClean="0"/>
              <a:t> Thorndike</a:t>
            </a:r>
            <a:endParaRPr lang="en-US" sz="4000" b="1" dirty="0"/>
          </a:p>
        </p:txBody>
      </p:sp>
      <p:sp>
        <p:nvSpPr>
          <p:cNvPr id="3" name="Content Placeholder 2"/>
          <p:cNvSpPr>
            <a:spLocks noGrp="1"/>
          </p:cNvSpPr>
          <p:nvPr>
            <p:ph idx="1"/>
          </p:nvPr>
        </p:nvSpPr>
        <p:spPr>
          <a:xfrm>
            <a:off x="1841435" y="1676400"/>
            <a:ext cx="5288279" cy="2593848"/>
          </a:xfrm>
        </p:spPr>
        <p:txBody>
          <a:bodyPr/>
          <a:lstStyle/>
          <a:p>
            <a:pPr>
              <a:lnSpc>
                <a:spcPct val="150000"/>
              </a:lnSpc>
            </a:pPr>
            <a:r>
              <a:rPr lang="en-US" dirty="0" smtClean="0"/>
              <a:t>Belajar adalah perubahan tingkah laku</a:t>
            </a:r>
          </a:p>
          <a:p>
            <a:pPr>
              <a:lnSpc>
                <a:spcPct val="150000"/>
              </a:lnSpc>
            </a:pPr>
            <a:r>
              <a:rPr lang="en-US" dirty="0" smtClean="0"/>
              <a:t>Interaksi stimulus dan respon</a:t>
            </a:r>
          </a:p>
          <a:p>
            <a:pPr>
              <a:lnSpc>
                <a:spcPct val="150000"/>
              </a:lnSpc>
            </a:pPr>
            <a:r>
              <a:rPr lang="en-US" dirty="0" smtClean="0"/>
              <a:t>Reinforcement (</a:t>
            </a:r>
            <a:r>
              <a:rPr lang="en-US" dirty="0" err="1" smtClean="0"/>
              <a:t>penguatan</a:t>
            </a:r>
            <a:r>
              <a:rPr lang="en-US"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200400"/>
            <a:ext cx="3143327" cy="2977836"/>
          </a:xfrm>
          <a:prstGeom prst="rect">
            <a:avLst/>
          </a:prstGeom>
        </p:spPr>
      </p:pic>
    </p:spTree>
    <p:extLst>
      <p:ext uri="{BB962C8B-B14F-4D97-AF65-F5344CB8AC3E}">
        <p14:creationId xmlns:p14="http://schemas.microsoft.com/office/powerpoint/2010/main" val="1142878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Teori</a:t>
            </a:r>
            <a:r>
              <a:rPr lang="en-US" dirty="0" smtClean="0"/>
              <a:t> Skinner</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lnSpc>
                <a:spcPct val="150000"/>
              </a:lnSpc>
              <a:buNone/>
            </a:pPr>
            <a:r>
              <a:rPr lang="en-US" b="1" dirty="0" err="1"/>
              <a:t>Pengkondisian</a:t>
            </a:r>
            <a:r>
              <a:rPr lang="en-US" b="1" dirty="0"/>
              <a:t> </a:t>
            </a:r>
            <a:r>
              <a:rPr lang="en-US" b="1" dirty="0" err="1"/>
              <a:t>O</a:t>
            </a:r>
            <a:r>
              <a:rPr lang="en-US" b="1" dirty="0" err="1" smtClean="0"/>
              <a:t>peran</a:t>
            </a:r>
            <a:r>
              <a:rPr lang="en-US" b="1" dirty="0" smtClean="0"/>
              <a:t> </a:t>
            </a:r>
            <a:endParaRPr lang="en-US" b="1" dirty="0"/>
          </a:p>
          <a:p>
            <a:pPr marL="0" indent="0" algn="just">
              <a:lnSpc>
                <a:spcPct val="150000"/>
              </a:lnSpc>
              <a:buNone/>
            </a:pPr>
            <a:r>
              <a:rPr lang="en-US" dirty="0" err="1" smtClean="0"/>
              <a:t>sebentuk</a:t>
            </a:r>
            <a:r>
              <a:rPr lang="en-US" dirty="0" smtClean="0"/>
              <a:t> </a:t>
            </a:r>
            <a:r>
              <a:rPr lang="en-US" dirty="0" err="1"/>
              <a:t>pembelajaran</a:t>
            </a:r>
            <a:r>
              <a:rPr lang="en-US" dirty="0"/>
              <a:t> </a:t>
            </a:r>
            <a:r>
              <a:rPr lang="en-US" dirty="0" err="1"/>
              <a:t>dimana</a:t>
            </a:r>
            <a:r>
              <a:rPr lang="en-US" dirty="0"/>
              <a:t> </a:t>
            </a:r>
            <a:r>
              <a:rPr lang="en-US" dirty="0" err="1"/>
              <a:t>konsekuensi-konsekuensi</a:t>
            </a:r>
            <a:r>
              <a:rPr lang="en-US" dirty="0"/>
              <a:t> </a:t>
            </a:r>
            <a:r>
              <a:rPr lang="en-US" dirty="0" err="1"/>
              <a:t>dari</a:t>
            </a:r>
            <a:r>
              <a:rPr lang="en-US" dirty="0"/>
              <a:t> </a:t>
            </a:r>
            <a:r>
              <a:rPr lang="en-US" dirty="0" err="1"/>
              <a:t>perilaku</a:t>
            </a:r>
            <a:r>
              <a:rPr lang="en-US" dirty="0"/>
              <a:t> </a:t>
            </a:r>
            <a:r>
              <a:rPr lang="en-US" dirty="0" err="1"/>
              <a:t>menghasilkan</a:t>
            </a:r>
            <a:r>
              <a:rPr lang="en-US" dirty="0"/>
              <a:t> </a:t>
            </a:r>
            <a:r>
              <a:rPr lang="en-US" dirty="0" err="1"/>
              <a:t>perubahan</a:t>
            </a:r>
            <a:r>
              <a:rPr lang="en-US" dirty="0"/>
              <a:t> </a:t>
            </a:r>
            <a:r>
              <a:rPr lang="en-US" dirty="0" err="1"/>
              <a:t>dalam</a:t>
            </a:r>
            <a:r>
              <a:rPr lang="en-US" dirty="0"/>
              <a:t> </a:t>
            </a:r>
            <a:r>
              <a:rPr lang="en-US" dirty="0" err="1"/>
              <a:t>probabilitas</a:t>
            </a:r>
            <a:r>
              <a:rPr lang="en-US" dirty="0"/>
              <a:t> </a:t>
            </a:r>
            <a:r>
              <a:rPr lang="en-US" dirty="0" err="1"/>
              <a:t>perilaku</a:t>
            </a:r>
            <a:r>
              <a:rPr lang="en-US" dirty="0"/>
              <a:t> </a:t>
            </a:r>
            <a:r>
              <a:rPr lang="en-US" dirty="0" err="1"/>
              <a:t>itu</a:t>
            </a:r>
            <a:r>
              <a:rPr lang="en-US" dirty="0"/>
              <a:t> </a:t>
            </a:r>
            <a:r>
              <a:rPr lang="en-US" dirty="0" err="1"/>
              <a:t>akan</a:t>
            </a:r>
            <a:r>
              <a:rPr lang="en-US" dirty="0"/>
              <a:t> </a:t>
            </a:r>
            <a:r>
              <a:rPr lang="en-US" dirty="0" err="1" smtClean="0"/>
              <a:t>diulangi</a:t>
            </a:r>
            <a:endParaRPr lang="en-US" dirty="0" smtClean="0"/>
          </a:p>
          <a:p>
            <a:pPr marL="0" indent="0" algn="just">
              <a:lnSpc>
                <a:spcPct val="150000"/>
              </a:lnSpc>
              <a:buNone/>
            </a:pPr>
            <a:endParaRPr lang="en-US" dirty="0" smtClean="0"/>
          </a:p>
          <a:p>
            <a:pPr marL="0" indent="0" algn="just">
              <a:lnSpc>
                <a:spcPct val="150000"/>
              </a:lnSpc>
              <a:buNone/>
            </a:pPr>
            <a:r>
              <a:rPr lang="en-US" b="1" dirty="0" err="1"/>
              <a:t>modifikasi</a:t>
            </a:r>
            <a:r>
              <a:rPr lang="en-US" b="1" dirty="0"/>
              <a:t> </a:t>
            </a:r>
            <a:r>
              <a:rPr lang="en-US" b="1" dirty="0" err="1"/>
              <a:t>perilaku</a:t>
            </a:r>
            <a:r>
              <a:rPr lang="en-US" b="1" dirty="0"/>
              <a:t> (</a:t>
            </a:r>
            <a:r>
              <a:rPr lang="en-US" b="1" dirty="0" err="1"/>
              <a:t>belajar</a:t>
            </a:r>
            <a:r>
              <a:rPr lang="en-US" b="1" dirty="0"/>
              <a:t>) </a:t>
            </a:r>
            <a:endParaRPr lang="en-US" b="1" dirty="0" smtClean="0"/>
          </a:p>
          <a:p>
            <a:pPr marL="0" indent="0" algn="just">
              <a:lnSpc>
                <a:spcPct val="150000"/>
              </a:lnSpc>
              <a:buNone/>
            </a:pPr>
            <a:r>
              <a:rPr lang="en-US" dirty="0" err="1"/>
              <a:t>manipulasi</a:t>
            </a:r>
            <a:r>
              <a:rPr lang="en-US" dirty="0"/>
              <a:t> </a:t>
            </a:r>
            <a:r>
              <a:rPr lang="en-US" dirty="0" err="1"/>
              <a:t>penguatan</a:t>
            </a:r>
            <a:r>
              <a:rPr lang="en-US" dirty="0"/>
              <a:t> </a:t>
            </a:r>
            <a:r>
              <a:rPr lang="en-US" dirty="0" err="1"/>
              <a:t>untuk</a:t>
            </a:r>
            <a:r>
              <a:rPr lang="en-US" dirty="0"/>
              <a:t> </a:t>
            </a:r>
            <a:r>
              <a:rPr lang="en-US" dirty="0" err="1"/>
              <a:t>menghasilkan</a:t>
            </a:r>
            <a:r>
              <a:rPr lang="en-US" dirty="0"/>
              <a:t> </a:t>
            </a:r>
            <a:r>
              <a:rPr lang="en-US" dirty="0" err="1"/>
              <a:t>perilaku</a:t>
            </a:r>
            <a:r>
              <a:rPr lang="en-US" dirty="0"/>
              <a:t> yang </a:t>
            </a:r>
            <a:r>
              <a:rPr lang="en-US" dirty="0" err="1"/>
              <a:t>diinginkan</a:t>
            </a:r>
            <a:endParaRPr lang="en-US" dirty="0"/>
          </a:p>
        </p:txBody>
      </p:sp>
    </p:spTree>
    <p:extLst>
      <p:ext uri="{BB962C8B-B14F-4D97-AF65-F5344CB8AC3E}">
        <p14:creationId xmlns:p14="http://schemas.microsoft.com/office/powerpoint/2010/main" val="1747849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308</TotalTime>
  <Words>364</Words>
  <Application>Microsoft Office PowerPoint</Application>
  <PresentationFormat>On-screen Show (4:3)</PresentationFormat>
  <Paragraphs>58</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NewsPrint</vt:lpstr>
      <vt:lpstr>Teori Behavioristik</vt:lpstr>
      <vt:lpstr>Ilustrasi Experimen Thorndike</vt:lpstr>
      <vt:lpstr>Teori Belajar Thorndike</vt:lpstr>
      <vt:lpstr>Hukum Belajar Thorndike</vt:lpstr>
      <vt:lpstr>PowerPoint Presentation</vt:lpstr>
      <vt:lpstr>Hukum latihan (law of exercise) </vt:lpstr>
      <vt:lpstr>Hukum akibat (law of effect)</vt:lpstr>
      <vt:lpstr>Konsep Belajar Menurut Thorndike</vt:lpstr>
      <vt:lpstr>Teori Skinner</vt:lpstr>
      <vt:lpstr>Teori Skinner</vt:lpstr>
      <vt:lpstr>Teori Guthrie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Dasar Teori Belajar dan Pembelajaran</dc:title>
  <dc:creator>user</dc:creator>
  <cp:lastModifiedBy>Dwi</cp:lastModifiedBy>
  <cp:revision>66</cp:revision>
  <dcterms:created xsi:type="dcterms:W3CDTF">2012-09-13T15:00:09Z</dcterms:created>
  <dcterms:modified xsi:type="dcterms:W3CDTF">2014-09-30T04:13:44Z</dcterms:modified>
</cp:coreProperties>
</file>