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1" r:id="rId5"/>
    <p:sldId id="258" r:id="rId6"/>
    <p:sldId id="262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4681B5E-893A-47AE-96F0-F2F8AA5D1C5C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1975ED-04A4-4304-9CCC-D3286482A7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b="1" smtClean="0">
                <a:latin typeface="Castellar" pitchFamily="18" charset="0"/>
              </a:rPr>
              <a:t>Teori Kognitif</a:t>
            </a:r>
            <a:endParaRPr lang="en-US" b="1" dirty="0">
              <a:latin typeface="Castella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5943600" cy="4191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/>
              <a:t>Kognisi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psikis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mental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mengamati</a:t>
            </a:r>
            <a:r>
              <a:rPr lang="en-US" sz="2400" dirty="0" smtClean="0"/>
              <a:t>,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, </a:t>
            </a:r>
            <a:r>
              <a:rPr lang="en-US" sz="2400" dirty="0" err="1" smtClean="0"/>
              <a:t>menduga</a:t>
            </a:r>
            <a:r>
              <a:rPr lang="en-US" sz="2400" dirty="0" smtClean="0"/>
              <a:t>, </a:t>
            </a:r>
            <a:r>
              <a:rPr lang="en-US" sz="2400" dirty="0" err="1" smtClean="0"/>
              <a:t>memperhatikan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menilai</a:t>
            </a:r>
            <a:r>
              <a:rPr lang="en-US" sz="2400" dirty="0" smtClean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/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tingkah</a:t>
            </a:r>
            <a:r>
              <a:rPr lang="en-US" sz="2400" dirty="0" smtClean="0"/>
              <a:t> </a:t>
            </a:r>
            <a:r>
              <a:rPr lang="en-US" sz="2400" dirty="0" err="1" smtClean="0"/>
              <a:t>laku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diamati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581400"/>
            <a:ext cx="2961109" cy="307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02206" y="2057400"/>
            <a:ext cx="7413194" cy="91440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v-SE" sz="1800" dirty="0">
                <a:latin typeface="Arial" pitchFamily="34" charset="0"/>
                <a:cs typeface="Arial" pitchFamily="34" charset="0"/>
              </a:rPr>
              <a:t>Sesungguhnya pada yang demikian itu terdapat tanda-tanda kekuasaan Allah bagi kaum yang </a:t>
            </a:r>
            <a:r>
              <a:rPr lang="sv-SE" sz="1800" dirty="0" smtClean="0">
                <a:latin typeface="Arial" pitchFamily="34" charset="0"/>
                <a:cs typeface="Arial" pitchFamily="34" charset="0"/>
              </a:rPr>
              <a:t>berfikir (QS. Az-Zumar: 42)</a:t>
            </a:r>
            <a:endParaRPr lang="sv-SE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81952" y="3962987"/>
            <a:ext cx="48450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3200" b="1" dirty="0"/>
              <a:t> </a:t>
            </a:r>
            <a:r>
              <a:rPr lang="ar-AE" sz="3200" b="1" dirty="0" smtClean="0"/>
              <a:t>إِنَّ </a:t>
            </a:r>
            <a:r>
              <a:rPr lang="ar-AE" sz="3200" b="1" dirty="0"/>
              <a:t>فِي ذَلِكَ لآيَاتٍ لِقَوْمٍ </a:t>
            </a:r>
            <a:r>
              <a:rPr lang="ar-AE" sz="3200" b="1" dirty="0" smtClean="0"/>
              <a:t>يَعْقِلُونَ</a:t>
            </a:r>
            <a:r>
              <a:rPr lang="en-US" sz="3200" b="1" dirty="0" smtClean="0"/>
              <a:t>…</a:t>
            </a:r>
          </a:p>
        </p:txBody>
      </p:sp>
      <p:sp>
        <p:nvSpPr>
          <p:cNvPr id="5" name="Rectangle 4"/>
          <p:cNvSpPr/>
          <p:nvPr/>
        </p:nvSpPr>
        <p:spPr>
          <a:xfrm>
            <a:off x="1679812" y="4648200"/>
            <a:ext cx="70321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err="1">
                <a:latin typeface="Arial" pitchFamily="34" charset="0"/>
                <a:cs typeface="Arial" pitchFamily="34" charset="0"/>
              </a:rPr>
              <a:t>Sesungguhnya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itu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terdapat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tanda-tanda</a:t>
            </a:r>
            <a:r>
              <a:rPr lang="en-US" dirty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kebesaran</a:t>
            </a:r>
            <a:r>
              <a:rPr lang="en-US" dirty="0">
                <a:latin typeface="Arial" pitchFamily="34" charset="0"/>
                <a:cs typeface="Arial" pitchFamily="34" charset="0"/>
              </a:rPr>
              <a:t> Allah)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kaum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berpikir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(QS.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Ar-Ra’du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4)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59039" y="1282987"/>
            <a:ext cx="5073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3200" b="1" dirty="0"/>
              <a:t> إِنَّ فِي ذَلِكَ لآيَاتٍ لِقَوْمٍ </a:t>
            </a:r>
            <a:r>
              <a:rPr lang="ar-AE" sz="3200" b="1" dirty="0" smtClean="0"/>
              <a:t>يَتَفَكَّرُونَ</a:t>
            </a:r>
            <a:r>
              <a:rPr lang="en-US" sz="3200" b="1" dirty="0" smtClean="0"/>
              <a:t>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6428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2362200" cy="1775229"/>
          </a:xfrm>
        </p:spPr>
      </p:pic>
      <p:sp>
        <p:nvSpPr>
          <p:cNvPr id="5" name="Rounded Rectangle 4"/>
          <p:cNvSpPr/>
          <p:nvPr/>
        </p:nvSpPr>
        <p:spPr>
          <a:xfrm>
            <a:off x="2247900" y="838200"/>
            <a:ext cx="2514600" cy="8484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Skemata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42" y="2133600"/>
            <a:ext cx="3023235" cy="1752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Flowchart: Document 6"/>
          <p:cNvSpPr/>
          <p:nvPr/>
        </p:nvSpPr>
        <p:spPr>
          <a:xfrm>
            <a:off x="3505200" y="2552700"/>
            <a:ext cx="1676400" cy="914400"/>
          </a:xfrm>
          <a:prstGeom prst="flowChartDocumen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</a:rPr>
              <a:t>Asimilasi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07" y="4038600"/>
            <a:ext cx="2422193" cy="2359550"/>
          </a:xfrm>
          <a:prstGeom prst="rect">
            <a:avLst/>
          </a:prstGeom>
        </p:spPr>
      </p:pic>
      <p:sp>
        <p:nvSpPr>
          <p:cNvPr id="10" name="Flowchart: Document 9"/>
          <p:cNvSpPr/>
          <p:nvPr/>
        </p:nvSpPr>
        <p:spPr>
          <a:xfrm>
            <a:off x="3810000" y="5039435"/>
            <a:ext cx="1676400" cy="914400"/>
          </a:xfrm>
          <a:prstGeom prst="flowChartDocumen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</a:rPr>
              <a:t>Akomodasi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65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096" y="295702"/>
            <a:ext cx="2209800" cy="457200"/>
          </a:xfr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lvl="0" algn="ctr"/>
            <a:r>
              <a:rPr lang="en-US" sz="2800" b="1" dirty="0" smtClean="0"/>
              <a:t>Proses </a:t>
            </a:r>
            <a:r>
              <a:rPr lang="id-ID" sz="2800" b="1" dirty="0" smtClean="0"/>
              <a:t>Belajar </a:t>
            </a:r>
            <a:endParaRPr lang="en-US" sz="2800" dirty="0"/>
          </a:p>
        </p:txBody>
      </p:sp>
      <p:grpSp>
        <p:nvGrpSpPr>
          <p:cNvPr id="32" name="Group 31"/>
          <p:cNvGrpSpPr/>
          <p:nvPr/>
        </p:nvGrpSpPr>
        <p:grpSpPr>
          <a:xfrm>
            <a:off x="2792104" y="1275498"/>
            <a:ext cx="5334000" cy="4433532"/>
            <a:chOff x="3048000" y="1714500"/>
            <a:chExt cx="5334000" cy="4433532"/>
          </a:xfrm>
        </p:grpSpPr>
        <p:sp>
          <p:nvSpPr>
            <p:cNvPr id="9" name="Flowchart: Document 8"/>
            <p:cNvSpPr/>
            <p:nvPr/>
          </p:nvSpPr>
          <p:spPr>
            <a:xfrm>
              <a:off x="3048000" y="1714500"/>
              <a:ext cx="1676400" cy="914400"/>
            </a:xfrm>
            <a:prstGeom prst="flowChartDocument">
              <a:avLst/>
            </a:prstGeom>
            <a:ln/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Asimilasi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0" name="Flowchart: Document 9"/>
            <p:cNvSpPr/>
            <p:nvPr/>
          </p:nvSpPr>
          <p:spPr>
            <a:xfrm>
              <a:off x="6553200" y="1730991"/>
              <a:ext cx="1828800" cy="914400"/>
            </a:xfrm>
            <a:prstGeom prst="flowChartDocumen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Akomodasi</a:t>
              </a:r>
              <a:endParaRPr lang="en-US" sz="2400" dirty="0"/>
            </a:p>
          </p:txBody>
        </p:sp>
        <p:cxnSp>
          <p:nvCxnSpPr>
            <p:cNvPr id="16" name="Shape 15"/>
            <p:cNvCxnSpPr>
              <a:stCxn id="10" idx="2"/>
              <a:endCxn id="17" idx="3"/>
            </p:cNvCxnSpPr>
            <p:nvPr/>
          </p:nvCxnSpPr>
          <p:spPr>
            <a:xfrm rot="5400000">
              <a:off x="5807320" y="2645019"/>
              <a:ext cx="1720361" cy="1600200"/>
            </a:xfrm>
            <a:prstGeom prst="bentConnector2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3352800" y="3886200"/>
              <a:ext cx="2514600" cy="8382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Ekuilibrasi</a:t>
              </a:r>
              <a:endPara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>
              <a:off x="4342831" y="4827896"/>
              <a:ext cx="457200" cy="6858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280012" y="5576532"/>
              <a:ext cx="2590800" cy="571500"/>
            </a:xfrm>
            <a:prstGeom prst="ellipse">
              <a:avLst/>
            </a:prstGeom>
            <a:solidFill>
              <a:srgbClr val="00B050"/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Adaptasi</a:t>
              </a:r>
              <a:endPara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724400" y="2171700"/>
              <a:ext cx="18288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381534"/>
            <a:ext cx="2455950" cy="1471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4650" y="1371600"/>
            <a:ext cx="3429000" cy="580030"/>
          </a:xfrm>
        </p:spPr>
        <p:txBody>
          <a:bodyPr>
            <a:normAutofit/>
          </a:bodyPr>
          <a:lstStyle/>
          <a:p>
            <a:r>
              <a:rPr lang="id-ID" sz="2800" b="1" i="1" dirty="0"/>
              <a:t>Discover</a:t>
            </a:r>
            <a:r>
              <a:rPr lang="en-US" sz="2800" b="1" i="1" dirty="0"/>
              <a:t>y</a:t>
            </a:r>
            <a:r>
              <a:rPr lang="id-ID" sz="2800" b="1" i="1" dirty="0"/>
              <a:t> Learning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86888" y="5029200"/>
            <a:ext cx="5334000" cy="685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Belajar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dg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cara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menemukan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sendiri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362200"/>
            <a:ext cx="2429688" cy="18303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617333"/>
            <a:ext cx="1857375" cy="1150464"/>
          </a:xfrm>
          <a:prstGeom prst="rect">
            <a:avLst/>
          </a:prstGeom>
        </p:spPr>
      </p:pic>
      <p:sp>
        <p:nvSpPr>
          <p:cNvPr id="7" name="Snip Single Corner Rectangle 6"/>
          <p:cNvSpPr/>
          <p:nvPr/>
        </p:nvSpPr>
        <p:spPr>
          <a:xfrm>
            <a:off x="212678" y="256180"/>
            <a:ext cx="2590800" cy="647700"/>
          </a:xfrm>
          <a:prstGeom prst="snip1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Jerome Bruner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22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 flipH="1">
            <a:off x="900753" y="1536511"/>
            <a:ext cx="7848600" cy="4114800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0" y="1603079"/>
            <a:ext cx="6248400" cy="3670111"/>
          </a:xfr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Pembelajaran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bisa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muncul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dalam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tiga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Enaktif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Ikonik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</a:rPr>
              <a:t>Simbolik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Snip Single Corner Rectangle 4"/>
          <p:cNvSpPr/>
          <p:nvPr/>
        </p:nvSpPr>
        <p:spPr>
          <a:xfrm>
            <a:off x="304800" y="587138"/>
            <a:ext cx="2590800" cy="647700"/>
          </a:xfrm>
          <a:prstGeom prst="snip1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Jerome Bruner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548" y="3352799"/>
            <a:ext cx="3237805" cy="2150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943600"/>
            <a:ext cx="5105400" cy="685800"/>
          </a:xfr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n-US" sz="2800" b="1" dirty="0" err="1" smtClean="0"/>
              <a:t>Teori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Belajar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Bermakna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Ausubel</a:t>
            </a:r>
            <a:endParaRPr lang="en-US" sz="2800" dirty="0"/>
          </a:p>
        </p:txBody>
      </p:sp>
      <p:pic>
        <p:nvPicPr>
          <p:cNvPr id="4" name="Picture 3" descr="images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3200"/>
            <a:ext cx="2985121" cy="281940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676400" y="76200"/>
            <a:ext cx="7467600" cy="34290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b="1" dirty="0" err="1" smtClean="0"/>
              <a:t>Menurut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Ausubel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</a:t>
            </a:r>
            <a:r>
              <a:rPr lang="en-US" sz="2000" b="1" dirty="0" smtClean="0"/>
              <a:t> 2 </a:t>
            </a:r>
            <a:r>
              <a:rPr lang="en-US" sz="2000" b="1" dirty="0" err="1" smtClean="0"/>
              <a:t>jenis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belajar</a:t>
            </a:r>
            <a:r>
              <a:rPr lang="en-US" sz="2000" b="1" dirty="0" smtClean="0"/>
              <a:t>: </a:t>
            </a:r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Belajar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bermakna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(meaningful  	learning)</a:t>
            </a:r>
          </a:p>
          <a:p>
            <a:pPr>
              <a:buNone/>
            </a:pPr>
            <a:endParaRPr lang="en-US" sz="2000" b="1" i="1" dirty="0" smtClean="0"/>
          </a:p>
          <a:p>
            <a:pPr>
              <a:buFont typeface="Wingdings" pitchFamily="2" charset="2"/>
              <a:buChar char="v"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Belajar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menghafal</a:t>
            </a:r>
            <a:r>
              <a:rPr lang="en-US" sz="2000" b="1" dirty="0" smtClean="0"/>
              <a:t> </a:t>
            </a:r>
            <a:r>
              <a:rPr lang="en-US" sz="2000" b="1" i="1" dirty="0" smtClean="0"/>
              <a:t>(rote learning)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5334000" cy="7318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Tugas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600200"/>
            <a:ext cx="6987654" cy="2667000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dirty="0" err="1" smtClean="0"/>
              <a:t>Uraikan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84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</TotalTime>
  <Words>145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Teori Kognitif</vt:lpstr>
      <vt:lpstr>PowerPoint Presentation</vt:lpstr>
      <vt:lpstr>PowerPoint Presentation</vt:lpstr>
      <vt:lpstr>PowerPoint Presentation</vt:lpstr>
      <vt:lpstr>Proses Belajar </vt:lpstr>
      <vt:lpstr>Discovery Learning</vt:lpstr>
      <vt:lpstr>PowerPoint Presentation</vt:lpstr>
      <vt:lpstr>Teori Belajar Bermakna Ausubel</vt:lpstr>
      <vt:lpstr>Tugas:</vt:lpstr>
    </vt:vector>
  </TitlesOfParts>
  <Company>tp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Kognitif</dc:title>
  <dc:creator>unin</dc:creator>
  <cp:lastModifiedBy>Dwi</cp:lastModifiedBy>
  <cp:revision>39</cp:revision>
  <dcterms:created xsi:type="dcterms:W3CDTF">2012-03-19T13:56:25Z</dcterms:created>
  <dcterms:modified xsi:type="dcterms:W3CDTF">2014-10-03T05:05:28Z</dcterms:modified>
</cp:coreProperties>
</file>