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256" r:id="rId2"/>
    <p:sldId id="263" r:id="rId3"/>
    <p:sldId id="264" r:id="rId4"/>
    <p:sldId id="257" r:id="rId5"/>
    <p:sldId id="259" r:id="rId6"/>
    <p:sldId id="260" r:id="rId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2945D-D384-4BA2-A518-49AFCD1324B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78181-7FA2-437B-B33F-F574AD2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96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6DD-F450-45D6-B4A8-8024E489B8B8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955AD5-1F1D-4781-87FA-15246A648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6DD-F450-45D6-B4A8-8024E489B8B8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5AD5-1F1D-4781-87FA-15246A648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6DD-F450-45D6-B4A8-8024E489B8B8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5AD5-1F1D-4781-87FA-15246A648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6DD-F450-45D6-B4A8-8024E489B8B8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5AD5-1F1D-4781-87FA-15246A648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6DD-F450-45D6-B4A8-8024E489B8B8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5AD5-1F1D-4781-87FA-15246A648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6DD-F450-45D6-B4A8-8024E489B8B8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5AD5-1F1D-4781-87FA-15246A648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6DD-F450-45D6-B4A8-8024E489B8B8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5AD5-1F1D-4781-87FA-15246A648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6DD-F450-45D6-B4A8-8024E489B8B8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5AD5-1F1D-4781-87FA-15246A648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6DD-F450-45D6-B4A8-8024E489B8B8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5AD5-1F1D-4781-87FA-15246A648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6DD-F450-45D6-B4A8-8024E489B8B8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5AD5-1F1D-4781-87FA-15246A648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6DD-F450-45D6-B4A8-8024E489B8B8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5AD5-1F1D-4781-87FA-15246A648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BBA26DD-F450-45D6-B4A8-8024E489B8B8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955AD5-1F1D-4781-87FA-15246A648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D:\STAI%20DS\Mata%20Kuliah\Teori%20Belajar\Sem%203%202014\konversi%202014\Contextual%20teaching%20and%20learning.pptx#-1,5,7 Asas Pembelajaran CTL" TargetMode="Externa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Laila Nur Safitri, M.Pd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Teori Konstruktivistik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592" y="685800"/>
            <a:ext cx="2341085" cy="1450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072" y="1219200"/>
            <a:ext cx="2087397" cy="1572506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4953000" cy="616126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mic Sans MS" pitchFamily="66" charset="0"/>
              </a:rPr>
              <a:t>Konstruksi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mic Sans MS" pitchFamily="66" charset="0"/>
              </a:rPr>
              <a:t>Pengetahuan</a:t>
            </a: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1258" y="1929325"/>
            <a:ext cx="4550972" cy="1338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Comic Sans MS" pitchFamily="66" charset="0"/>
              </a:rPr>
              <a:t>Pengetahuan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dimaknai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sebagai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konstruksi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kognitif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seseorang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terhadap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objek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pengalaman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maupun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lingkungannya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733800"/>
            <a:ext cx="4572000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dirty="0" err="1">
                <a:latin typeface="Comic Sans MS" pitchFamily="66" charset="0"/>
              </a:rPr>
              <a:t>Semakin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banyak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seseorang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berinteraksi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objek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lingkungannya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pengetahuan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pemahaman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objek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tersebut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meningkat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lebih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rinci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744" y="3268153"/>
            <a:ext cx="3080105" cy="268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1842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QS.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Ar-Ra’du</a:t>
            </a:r>
            <a:r>
              <a:rPr lang="en-US" sz="2800" dirty="0" smtClean="0"/>
              <a:t> : 11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086600" cy="1066800"/>
          </a:xfrm>
        </p:spPr>
        <p:txBody>
          <a:bodyPr>
            <a:normAutofit fontScale="92500"/>
          </a:bodyPr>
          <a:lstStyle/>
          <a:p>
            <a:pPr marL="114300" indent="0">
              <a:lnSpc>
                <a:spcPct val="200000"/>
              </a:lnSpc>
              <a:buNone/>
            </a:pPr>
            <a:r>
              <a:rPr lang="ar-AE" b="1" dirty="0" smtClean="0"/>
              <a:t>إِنَّ </a:t>
            </a:r>
            <a:r>
              <a:rPr lang="ar-AE" b="1" dirty="0"/>
              <a:t>اللَّهَ لَا يُغَيِّرُ مَا بِقَوْمٍ حَتَّىٰ يُغَيِّرُوا مَا بِأَنْفُسِهِمْ ۗ 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3200400"/>
            <a:ext cx="746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…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Sesungguhnya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Allah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merubah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keadaan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sesuatu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kaum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sehingga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mereka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merubah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keadaan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diri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mereka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sendiri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325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394" y="304800"/>
            <a:ext cx="8229600" cy="1143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80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kemampuan</a:t>
            </a:r>
            <a:r>
              <a:rPr lang="en-US" sz="18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180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diperlukan</a:t>
            </a:r>
            <a:r>
              <a:rPr lang="en-US" sz="18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180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sz="18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 proses </a:t>
            </a:r>
            <a:r>
              <a:rPr lang="en-US" sz="180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mengkonstruksi</a:t>
            </a:r>
            <a:r>
              <a:rPr lang="en-US" sz="18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 (von </a:t>
            </a:r>
            <a:r>
              <a:rPr lang="en-US" sz="180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galserfeld</a:t>
            </a:r>
            <a:r>
              <a:rPr lang="en-US" sz="18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) :</a:t>
            </a:r>
            <a:endParaRPr lang="en-US" sz="18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39119"/>
            <a:ext cx="3657600" cy="4233081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Kemampuan mengingat dan </a:t>
            </a:r>
            <a:r>
              <a:rPr lang="en-US" dirty="0" err="1" smtClean="0">
                <a:latin typeface="Comic Sans MS" pitchFamily="66" charset="0"/>
              </a:rPr>
              <a:t>mengungkapkan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kembali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Kemampuan membandingkan dan mengambil keputusan terhadap persamaan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perbedaan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Kemampuan untuk lebih menyukai suatu pengalaman yang satu dengan yang lain.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76400"/>
            <a:ext cx="3657600" cy="41902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848600" cy="5334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Faktor yang mempengaruhi proses mengkonstruksi pengetahuan</a:t>
            </a:r>
            <a:endParaRPr lang="en-US" sz="1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2027237"/>
            <a:ext cx="4038600" cy="29257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C00000"/>
                </a:solidFill>
                <a:latin typeface="Comic Sans MS" pitchFamily="66" charset="0"/>
              </a:rPr>
              <a:t>Konstruksi pengetahuan yang </a:t>
            </a:r>
            <a:r>
              <a:rPr lang="en-US" sz="1800" dirty="0" err="1" smtClean="0">
                <a:solidFill>
                  <a:srgbClr val="C00000"/>
                </a:solidFill>
                <a:latin typeface="Comic Sans MS" pitchFamily="66" charset="0"/>
              </a:rPr>
              <a:t>sudah</a:t>
            </a:r>
            <a:r>
              <a:rPr lang="en-US" sz="1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Comic Sans MS" pitchFamily="66" charset="0"/>
              </a:rPr>
              <a:t>dimiliki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C00000"/>
                </a:solidFill>
                <a:latin typeface="Comic Sans MS" pitchFamily="66" charset="0"/>
              </a:rPr>
              <a:t>Domain </a:t>
            </a:r>
            <a:r>
              <a:rPr lang="en-US" sz="1800" dirty="0" err="1" smtClean="0">
                <a:solidFill>
                  <a:srgbClr val="C00000"/>
                </a:solidFill>
                <a:latin typeface="Comic Sans MS" pitchFamily="66" charset="0"/>
              </a:rPr>
              <a:t>pengalaman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C00000"/>
                </a:solidFill>
                <a:latin typeface="Comic Sans MS" pitchFamily="66" charset="0"/>
              </a:rPr>
              <a:t>Jaringan struktur kognitif yang dimiliki</a:t>
            </a:r>
            <a:endParaRPr lang="en-US" sz="1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042415"/>
            <a:ext cx="2362200" cy="23011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Proses belajar menurut konstruktivistik</a:t>
            </a:r>
            <a:endParaRPr lang="en-US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3962400" cy="3200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600" dirty="0" smtClean="0">
                <a:latin typeface="Comic Sans MS" pitchFamily="66" charset="0"/>
              </a:rPr>
              <a:t>Belajar merupakan proses yang harus dilakukan oleh </a:t>
            </a:r>
            <a:r>
              <a:rPr lang="en-US" sz="1600" dirty="0" err="1" smtClean="0">
                <a:latin typeface="Comic Sans MS" pitchFamily="66" charset="0"/>
              </a:rPr>
              <a:t>siswa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 marL="114300" indent="0">
              <a:lnSpc>
                <a:spcPct val="170000"/>
              </a:lnSpc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lnSpc>
                <a:spcPct val="170000"/>
              </a:lnSpc>
            </a:pPr>
            <a:r>
              <a:rPr lang="en-US" sz="1600" dirty="0" smtClean="0">
                <a:latin typeface="Comic Sans MS" pitchFamily="66" charset="0"/>
              </a:rPr>
              <a:t>Kegiatan belajar dipandang dari segi prosesnya.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413379"/>
            <a:ext cx="3152633" cy="24041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81367" y="5029200"/>
            <a:ext cx="5438633" cy="1077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dirty="0" err="1">
                <a:latin typeface="Comic Sans MS" pitchFamily="66" charset="0"/>
              </a:rPr>
              <a:t>Pemberian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makna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terhadap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objek</a:t>
            </a:r>
            <a:r>
              <a:rPr lang="en-US" sz="1600" dirty="0">
                <a:latin typeface="Comic Sans MS" pitchFamily="66" charset="0"/>
              </a:rPr>
              <a:t>/</a:t>
            </a:r>
            <a:r>
              <a:rPr lang="en-US" sz="1600" dirty="0" err="1">
                <a:latin typeface="Comic Sans MS" pitchFamily="66" charset="0"/>
              </a:rPr>
              <a:t>pengalaman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dilakukan</a:t>
            </a:r>
            <a:r>
              <a:rPr lang="en-US" sz="1600" dirty="0" smtClean="0">
                <a:latin typeface="Comic Sans MS" pitchFamily="66" charset="0"/>
              </a:rPr>
              <a:t>  </a:t>
            </a:r>
            <a:r>
              <a:rPr lang="en-US" sz="1600" dirty="0" err="1">
                <a:latin typeface="Comic Sans MS" pitchFamily="66" charset="0"/>
              </a:rPr>
              <a:t>melalui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interaksi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dalam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jaringan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sosial</a:t>
            </a:r>
            <a:r>
              <a:rPr lang="en-US" sz="1600" dirty="0">
                <a:latin typeface="Comic Sans MS" pitchFamily="66" charset="0"/>
              </a:rPr>
              <a:t>.</a:t>
            </a:r>
          </a:p>
        </p:txBody>
      </p:sp>
      <p:sp>
        <p:nvSpPr>
          <p:cNvPr id="6" name="Oval 5">
            <a:hlinkClick r:id="rId3" action="ppaction://hlinkpres?slideindex=5&amp;slidetitle=7 Asas Pembelajaran CTL" highlightClick="1"/>
            <a:hlinkHover r:id="" action="ppaction://noaction" highlightClick="1"/>
          </p:cNvPr>
          <p:cNvSpPr/>
          <p:nvPr/>
        </p:nvSpPr>
        <p:spPr>
          <a:xfrm>
            <a:off x="304800" y="6096000"/>
            <a:ext cx="533400" cy="436364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gency FB" pitchFamily="34" charset="0"/>
              </a:rPr>
              <a:t>Back</a:t>
            </a:r>
            <a:endParaRPr lang="en-US" sz="1000" dirty="0">
              <a:latin typeface="Agency FB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142</TotalTime>
  <Words>166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Teori Konstruktivistik</vt:lpstr>
      <vt:lpstr>Konstruksi Pengetahuan</vt:lpstr>
      <vt:lpstr>QS. Surat Ar-Ra’du : 11</vt:lpstr>
      <vt:lpstr>kemampuan yang diperlukan dalam proses mengkonstruksi (von galserfeld) :</vt:lpstr>
      <vt:lpstr>Faktor yang mempengaruhi proses mengkonstruksi pengetahuan</vt:lpstr>
      <vt:lpstr>Proses belajar menurut konstruktivistik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Konstruktivistik</dc:title>
  <dc:creator>user</dc:creator>
  <cp:lastModifiedBy>Dwi</cp:lastModifiedBy>
  <cp:revision>46</cp:revision>
  <dcterms:created xsi:type="dcterms:W3CDTF">2012-11-23T07:34:09Z</dcterms:created>
  <dcterms:modified xsi:type="dcterms:W3CDTF">2014-10-07T00:57:39Z</dcterms:modified>
</cp:coreProperties>
</file>