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1"/>
  </p:handoutMasterIdLst>
  <p:sldIdLst>
    <p:sldId id="256" r:id="rId2"/>
    <p:sldId id="257" r:id="rId3"/>
    <p:sldId id="267" r:id="rId4"/>
    <p:sldId id="258" r:id="rId5"/>
    <p:sldId id="260" r:id="rId6"/>
    <p:sldId id="262" r:id="rId7"/>
    <p:sldId id="264" r:id="rId8"/>
    <p:sldId id="266" r:id="rId9"/>
    <p:sldId id="268" r:id="rId10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6E439-A380-4143-897E-25CA667E2939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38866-3E84-4CAB-BDFE-7286F3E2A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5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0801-3634-4C13-A098-CACC34FDEB77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BA4F-608A-43CF-AF30-F7B2079489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0801-3634-4C13-A098-CACC34FDEB77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BA4F-608A-43CF-AF30-F7B207948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0801-3634-4C13-A098-CACC34FDEB77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BA4F-608A-43CF-AF30-F7B207948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0801-3634-4C13-A098-CACC34FDEB77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BA4F-608A-43CF-AF30-F7B207948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0801-3634-4C13-A098-CACC34FDEB77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BA4F-608A-43CF-AF30-F7B2079489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0801-3634-4C13-A098-CACC34FDEB77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BA4F-608A-43CF-AF30-F7B207948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0801-3634-4C13-A098-CACC34FDEB77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BA4F-608A-43CF-AF30-F7B2079489B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0801-3634-4C13-A098-CACC34FDEB77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BA4F-608A-43CF-AF30-F7B207948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0801-3634-4C13-A098-CACC34FDEB77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BA4F-608A-43CF-AF30-F7B207948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0801-3634-4C13-A098-CACC34FDEB77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BA4F-608A-43CF-AF30-F7B2079489B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F0801-3634-4C13-A098-CACC34FDEB77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BBA4F-608A-43CF-AF30-F7B207948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CABF0801-3634-4C13-A098-CACC34FDEB77}" type="datetimeFigureOut">
              <a:rPr lang="en-US" smtClean="0"/>
              <a:pPr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700BBA4F-608A-43CF-AF30-F7B2079489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990600"/>
            <a:ext cx="4343400" cy="857264"/>
          </a:xfrm>
        </p:spPr>
        <p:txBody>
          <a:bodyPr/>
          <a:lstStyle/>
          <a:p>
            <a:r>
              <a:rPr lang="en-US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uhaus 93" pitchFamily="82" charset="0"/>
              </a:rPr>
              <a:t>Teori Vygotsky</a:t>
            </a:r>
            <a:endParaRPr lang="en-US" sz="4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Bauhaus 93" pitchFamily="8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311021"/>
            <a:ext cx="6304206" cy="351048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Teori Perkembangan Mental</a:t>
            </a:r>
            <a:endParaRPr lang="en-US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7543800" cy="460535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Arial Narrow" pitchFamily="34" charset="0"/>
              </a:rPr>
              <a:t>P</a:t>
            </a:r>
            <a:r>
              <a:rPr lang="id-ID" dirty="0" smtClean="0">
                <a:latin typeface="Arial Narrow" pitchFamily="34" charset="0"/>
              </a:rPr>
              <a:t>erkembangan kognitif individu adalah hasil dari interaksi dengan orang lain</a:t>
            </a:r>
            <a:r>
              <a:rPr lang="en-US" dirty="0" smtClean="0">
                <a:latin typeface="Arial Narrow" pitchFamily="34" charset="0"/>
              </a:rPr>
              <a:t>.</a:t>
            </a:r>
          </a:p>
          <a:p>
            <a:pPr algn="just">
              <a:lnSpc>
                <a:spcPct val="150000"/>
              </a:lnSpc>
              <a:buNone/>
            </a:pPr>
            <a:endParaRPr lang="en-US" dirty="0" smtClean="0">
              <a:latin typeface="Arial Narrow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Arial Narrow" pitchFamily="34" charset="0"/>
              </a:rPr>
              <a:t>Perolehan </a:t>
            </a:r>
            <a:r>
              <a:rPr lang="en-US" dirty="0">
                <a:latin typeface="Arial Narrow" pitchFamily="34" charset="0"/>
              </a:rPr>
              <a:t>pengetahuan dan perkembangan kognitif seseorang seturut dengan teori </a:t>
            </a:r>
            <a:r>
              <a:rPr lang="en-US" i="1" dirty="0">
                <a:latin typeface="Arial Narrow" pitchFamily="34" charset="0"/>
              </a:rPr>
              <a:t>sociogenesis. </a:t>
            </a:r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latin typeface="Arial Narrow" pitchFamily="34" charset="0"/>
              </a:rPr>
              <a:t>Dimensi kesadaran sosial bersifat primer</a:t>
            </a:r>
            <a:r>
              <a:rPr lang="en-US" dirty="0">
                <a:latin typeface="Arial Narrow" pitchFamily="34" charset="0"/>
              </a:rPr>
              <a:t>, sedangkan </a:t>
            </a:r>
            <a:r>
              <a:rPr lang="en-US" dirty="0">
                <a:solidFill>
                  <a:srgbClr val="00B050"/>
                </a:solidFill>
                <a:latin typeface="Arial Narrow" pitchFamily="34" charset="0"/>
              </a:rPr>
              <a:t>dimensi individualnya bersifat derivatif</a:t>
            </a:r>
            <a:r>
              <a:rPr lang="en-US" dirty="0">
                <a:latin typeface="Arial Narrow" pitchFamily="34" charset="0"/>
              </a:rPr>
              <a:t>, atau turunan dan bersifat sekunder 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6629400" cy="990600"/>
          </a:xfrm>
        </p:spPr>
        <p:txBody>
          <a:bodyPr>
            <a:normAutofit/>
          </a:bodyPr>
          <a:lstStyle/>
          <a:p>
            <a:pPr algn="l"/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Istilah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penting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dalam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teori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3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vygotsky</a:t>
            </a:r>
            <a:endParaRPr lang="en-US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057400"/>
            <a:ext cx="5715000" cy="25146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Arial Black" pitchFamily="34" charset="0"/>
              </a:rPr>
              <a:t>Tahap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perkembangan</a:t>
            </a:r>
            <a:endParaRPr lang="en-US" sz="2400" dirty="0" smtClean="0">
              <a:latin typeface="Arial Black" pitchFamily="34" charset="0"/>
            </a:endParaRPr>
          </a:p>
          <a:p>
            <a:endParaRPr lang="en-US" sz="2400" dirty="0">
              <a:latin typeface="Arial Black" pitchFamily="34" charset="0"/>
            </a:endParaRPr>
          </a:p>
          <a:p>
            <a:r>
              <a:rPr lang="en-US" sz="2400" dirty="0" smtClean="0">
                <a:latin typeface="Arial Black" pitchFamily="34" charset="0"/>
              </a:rPr>
              <a:t>Zone Proximal Development</a:t>
            </a:r>
          </a:p>
          <a:p>
            <a:endParaRPr lang="en-US" sz="2400" dirty="0">
              <a:latin typeface="Arial Black" pitchFamily="34" charset="0"/>
            </a:endParaRPr>
          </a:p>
          <a:p>
            <a:r>
              <a:rPr lang="en-US" sz="2400" dirty="0" smtClean="0">
                <a:latin typeface="Arial Black" pitchFamily="34" charset="0"/>
              </a:rPr>
              <a:t>Scaffolding</a:t>
            </a:r>
            <a:endParaRPr lang="en-US" sz="2400" dirty="0">
              <a:latin typeface="Arial Black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810000"/>
            <a:ext cx="3032913" cy="2612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746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533400"/>
            <a:ext cx="4484427" cy="6858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Tahap Perkembangan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953000" cy="3124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smtClean="0">
                <a:latin typeface="Arial Narrow" pitchFamily="34" charset="0"/>
              </a:rPr>
              <a:t>Tahap </a:t>
            </a:r>
            <a:r>
              <a:rPr lang="en-US" sz="2400" b="1" dirty="0">
                <a:latin typeface="Arial Narrow" pitchFamily="34" charset="0"/>
              </a:rPr>
              <a:t>perkembangan aktual</a:t>
            </a:r>
            <a:r>
              <a:rPr lang="en-US" sz="2400" dirty="0">
                <a:latin typeface="Arial Narrow" pitchFamily="34" charset="0"/>
              </a:rPr>
              <a:t> </a:t>
            </a:r>
            <a:endParaRPr lang="en-US" sz="2400" dirty="0" smtClean="0">
              <a:latin typeface="Arial Narrow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latin typeface="Arial Narrow" pitchFamily="34" charset="0"/>
              </a:rPr>
              <a:t>	</a:t>
            </a:r>
            <a:r>
              <a:rPr lang="en-US" sz="2400" dirty="0" err="1" smtClean="0">
                <a:latin typeface="Arial Narrow" pitchFamily="34" charset="0"/>
              </a:rPr>
              <a:t>Anak</a:t>
            </a:r>
            <a:r>
              <a:rPr lang="en-US" sz="2400" dirty="0" smtClean="0">
                <a:latin typeface="Arial Narrow" pitchFamily="34" charset="0"/>
              </a:rPr>
              <a:t> dikatakan berada pada tahap perkembangan aktual  pada saat anak dapat melakukan atau menyelesaikan masalah tanpa bantuan orang lain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819400"/>
            <a:ext cx="3173994" cy="35266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4953000" cy="304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en-US" sz="2000" b="1" dirty="0" smtClean="0">
                <a:latin typeface="Arial Narrow" pitchFamily="34" charset="0"/>
              </a:rPr>
              <a:t>Tahap perkembangan potensial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sz="2000" dirty="0" smtClean="0">
                <a:latin typeface="Arial Narrow" pitchFamily="34" charset="0"/>
              </a:rPr>
              <a:t>	Tahap perkembangan </a:t>
            </a:r>
            <a:r>
              <a:rPr lang="en-US" sz="2000" dirty="0">
                <a:latin typeface="Arial Narrow" pitchFamily="34" charset="0"/>
              </a:rPr>
              <a:t>potensial merupakan </a:t>
            </a:r>
            <a:r>
              <a:rPr lang="en-US" sz="2000" dirty="0" smtClean="0">
                <a:latin typeface="Arial Narrow" pitchFamily="34" charset="0"/>
              </a:rPr>
              <a:t>tingkat </a:t>
            </a:r>
            <a:r>
              <a:rPr lang="en-US" sz="2000" dirty="0">
                <a:latin typeface="Arial Narrow" pitchFamily="34" charset="0"/>
              </a:rPr>
              <a:t>perkembangan </a:t>
            </a:r>
            <a:r>
              <a:rPr lang="en-US" sz="2000" dirty="0" smtClean="0">
                <a:latin typeface="Arial Narrow" pitchFamily="34" charset="0"/>
              </a:rPr>
              <a:t>mental anak untuk </a:t>
            </a:r>
            <a:r>
              <a:rPr lang="en-US" sz="2000" dirty="0">
                <a:latin typeface="Arial Narrow" pitchFamily="34" charset="0"/>
              </a:rPr>
              <a:t>belajar dibawah </a:t>
            </a:r>
            <a:r>
              <a:rPr lang="en-US" sz="2000" dirty="0" err="1">
                <a:latin typeface="Arial Narrow" pitchFamily="34" charset="0"/>
              </a:rPr>
              <a:t>bimbingan</a:t>
            </a:r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smtClean="0">
                <a:latin typeface="Arial Narrow" pitchFamily="34" charset="0"/>
              </a:rPr>
              <a:t>orang lain </a:t>
            </a:r>
            <a:r>
              <a:rPr lang="en-US" sz="2000" dirty="0">
                <a:latin typeface="Arial Narrow" pitchFamily="34" charset="0"/>
              </a:rPr>
              <a:t>untuk mencapai tingkat yang lebih </a:t>
            </a:r>
            <a:r>
              <a:rPr lang="en-US" sz="2000" dirty="0" smtClean="0">
                <a:latin typeface="Arial Narrow" pitchFamily="34" charset="0"/>
              </a:rPr>
              <a:t>tinggi.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sz="2000" dirty="0" smtClean="0">
                <a:latin typeface="Arial Narrow" pitchFamily="34" charset="0"/>
              </a:rPr>
              <a:t>	</a:t>
            </a:r>
            <a:endParaRPr lang="en-US" sz="2000" dirty="0">
              <a:latin typeface="Arial Narrow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3657600"/>
            <a:ext cx="4671588" cy="26903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i="1" dirty="0" smtClean="0">
                <a:solidFill>
                  <a:schemeClr val="tx1"/>
                </a:solidFill>
                <a:latin typeface="Arial Narrow" pitchFamily="34" charset="0"/>
              </a:rPr>
              <a:t>Z</a:t>
            </a:r>
            <a:r>
              <a:rPr lang="id-ID" sz="2400" b="1" i="1" dirty="0" smtClean="0">
                <a:solidFill>
                  <a:schemeClr val="tx1"/>
                </a:solidFill>
                <a:latin typeface="Arial Narrow" pitchFamily="34" charset="0"/>
              </a:rPr>
              <a:t>one of </a:t>
            </a:r>
            <a:r>
              <a:rPr lang="en-US" sz="2400" b="1" i="1" dirty="0" smtClean="0">
                <a:solidFill>
                  <a:schemeClr val="tx1"/>
                </a:solidFill>
                <a:latin typeface="Arial Narrow" pitchFamily="34" charset="0"/>
              </a:rPr>
              <a:t>P</a:t>
            </a:r>
            <a:r>
              <a:rPr lang="id-ID" sz="2400" b="1" i="1" dirty="0" smtClean="0">
                <a:solidFill>
                  <a:schemeClr val="tx1"/>
                </a:solidFill>
                <a:latin typeface="Arial Narrow" pitchFamily="34" charset="0"/>
              </a:rPr>
              <a:t>roximal </a:t>
            </a:r>
            <a:r>
              <a:rPr lang="en-US" sz="2400" b="1" i="1" dirty="0" smtClean="0">
                <a:solidFill>
                  <a:schemeClr val="tx1"/>
                </a:solidFill>
                <a:latin typeface="Arial Narrow" pitchFamily="34" charset="0"/>
              </a:rPr>
              <a:t>D</a:t>
            </a:r>
            <a:r>
              <a:rPr lang="id-ID" sz="2400" b="1" i="1" dirty="0" smtClean="0">
                <a:solidFill>
                  <a:schemeClr val="tx1"/>
                </a:solidFill>
                <a:latin typeface="Arial Narrow" pitchFamily="34" charset="0"/>
              </a:rPr>
              <a:t>evelopment</a:t>
            </a:r>
            <a:r>
              <a:rPr lang="id-ID" sz="2400" b="1" dirty="0" smtClean="0">
                <a:solidFill>
                  <a:schemeClr val="tx1"/>
                </a:solidFill>
                <a:latin typeface="Arial Narrow" pitchFamily="34" charset="0"/>
              </a:rPr>
              <a:t> (ZPD)</a:t>
            </a:r>
            <a:endParaRPr lang="en-US" sz="24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5486400" cy="2133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Arial Narrow" pitchFamily="34" charset="0"/>
              </a:rPr>
              <a:t>ZPD </a:t>
            </a:r>
            <a:r>
              <a:rPr lang="en-US" sz="2400" dirty="0" err="1" smtClean="0">
                <a:latin typeface="Arial Narrow" pitchFamily="34" charset="0"/>
              </a:rPr>
              <a:t>merupakan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zona</a:t>
            </a:r>
            <a:r>
              <a:rPr lang="en-US" sz="2400" dirty="0" smtClean="0">
                <a:latin typeface="Arial Narrow" pitchFamily="34" charset="0"/>
              </a:rPr>
              <a:t> yang </a:t>
            </a:r>
            <a:r>
              <a:rPr lang="en-US" sz="2400" dirty="0" err="1" smtClean="0">
                <a:latin typeface="Arial Narrow" pitchFamily="34" charset="0"/>
              </a:rPr>
              <a:t>berada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antara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tahap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perkembangan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aktual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dan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tahap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perkembangan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en-US" sz="2400" dirty="0" err="1" smtClean="0">
                <a:latin typeface="Arial Narrow" pitchFamily="34" charset="0"/>
              </a:rPr>
              <a:t>potensial</a:t>
            </a:r>
            <a:r>
              <a:rPr lang="en-US" sz="2400" dirty="0" smtClean="0">
                <a:latin typeface="Arial Narrow" pitchFamily="34" charset="0"/>
              </a:rPr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400" dirty="0" smtClean="0">
              <a:latin typeface="Arial Narrow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Arial Narrow" pitchFamily="34" charset="0"/>
              </a:rPr>
              <a:t>ZPD </a:t>
            </a:r>
            <a:r>
              <a:rPr lang="en-US" sz="2400" dirty="0" err="1" smtClean="0">
                <a:latin typeface="Arial Narrow" pitchFamily="34" charset="0"/>
              </a:rPr>
              <a:t>adalah</a:t>
            </a:r>
            <a:r>
              <a:rPr lang="en-US" sz="2400" dirty="0" smtClean="0">
                <a:latin typeface="Arial Narrow" pitchFamily="34" charset="0"/>
              </a:rPr>
              <a:t> </a:t>
            </a:r>
            <a:r>
              <a:rPr lang="id-ID" sz="2400" dirty="0" smtClean="0">
                <a:latin typeface="Arial Narrow" pitchFamily="34" charset="0"/>
              </a:rPr>
              <a:t>tingkat perkembangan sedikit di atas tingkat perkembangan seseorang saat ini</a:t>
            </a:r>
            <a:r>
              <a:rPr lang="en-US" sz="2400" dirty="0" smtClean="0">
                <a:latin typeface="Arial Narrow" pitchFamily="34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3473355" y="3200400"/>
            <a:ext cx="5029200" cy="21698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dirty="0" smtClean="0">
                <a:latin typeface="Arial Narrow" pitchFamily="34" charset="0"/>
              </a:rPr>
              <a:t>pembelajaran </a:t>
            </a:r>
            <a:r>
              <a:rPr lang="id-ID" dirty="0">
                <a:latin typeface="Arial Narrow" pitchFamily="34" charset="0"/>
              </a:rPr>
              <a:t>terjadi apabila anak bekerja atau menangani tugas-tugas yang belum dipelajari namun tugas-tugas itu berada dalam jangkauan kemampuannya atau tugas-tugas itu berada dalam </a:t>
            </a:r>
            <a:r>
              <a:rPr lang="id-ID" i="1" dirty="0">
                <a:latin typeface="Arial Narrow" pitchFamily="34" charset="0"/>
              </a:rPr>
              <a:t>zone of proximal development </a:t>
            </a:r>
            <a:r>
              <a:rPr lang="id-ID" dirty="0">
                <a:latin typeface="Arial Narrow" pitchFamily="34" charset="0"/>
              </a:rPr>
              <a:t>(ZPD)</a:t>
            </a:r>
            <a:r>
              <a:rPr lang="id-ID" i="1" dirty="0">
                <a:latin typeface="Arial Narrow" pitchFamily="34" charset="0"/>
              </a:rPr>
              <a:t>.</a:t>
            </a: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3657600" cy="1143000"/>
          </a:xfrm>
        </p:spPr>
        <p:txBody>
          <a:bodyPr>
            <a:normAutofit/>
          </a:bodyPr>
          <a:lstStyle/>
          <a:p>
            <a:r>
              <a:rPr lang="id-ID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id-ID" sz="3200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scaffolding</a:t>
            </a:r>
            <a:r>
              <a:rPr lang="id-ID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endParaRPr lang="en-US" sz="3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1676400"/>
            <a:ext cx="4800600" cy="424682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000" dirty="0" err="1" smtClean="0">
                <a:latin typeface="Arial Narrow" pitchFamily="34" charset="0"/>
              </a:rPr>
              <a:t>Pemberian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id-ID" sz="2000" dirty="0" smtClean="0">
                <a:latin typeface="Arial Narrow" pitchFamily="34" charset="0"/>
              </a:rPr>
              <a:t>bantuan </a:t>
            </a:r>
            <a:r>
              <a:rPr lang="id-ID" sz="2000" dirty="0">
                <a:latin typeface="Arial Narrow" pitchFamily="34" charset="0"/>
              </a:rPr>
              <a:t>kepada siswa selama tahap-tahap awal pembelajaran </a:t>
            </a:r>
            <a:r>
              <a:rPr lang="id-ID" sz="2000" dirty="0" smtClean="0">
                <a:latin typeface="Arial Narrow" pitchFamily="34" charset="0"/>
              </a:rPr>
              <a:t>dan </a:t>
            </a:r>
            <a:r>
              <a:rPr lang="id-ID" sz="2000" dirty="0">
                <a:latin typeface="Arial Narrow" pitchFamily="34" charset="0"/>
              </a:rPr>
              <a:t>memberikan kesempatan kepada anak tersebut mengambil alih tanggung jawab yang semakin besar segera setelah ia dapat melakukannya</a:t>
            </a:r>
            <a:r>
              <a:rPr lang="id-ID" sz="2000" i="1" dirty="0">
                <a:latin typeface="Arial Narrow" pitchFamily="34" charset="0"/>
              </a:rPr>
              <a:t>. </a:t>
            </a:r>
            <a:endParaRPr lang="en-US" sz="2000" dirty="0">
              <a:latin typeface="Arial Narrow" pitchFamily="34" charset="0"/>
            </a:endParaRPr>
          </a:p>
          <a:p>
            <a:pPr algn="just">
              <a:lnSpc>
                <a:spcPct val="200000"/>
              </a:lnSpc>
            </a:pPr>
            <a:endParaRPr lang="en-US" sz="2000" dirty="0">
              <a:latin typeface="Arial Narrow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9600" y="1676400"/>
            <a:ext cx="3657600" cy="42468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5292" y="508379"/>
            <a:ext cx="4800600" cy="533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Aplikasi dalam pembelajaran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7188" y="1219200"/>
            <a:ext cx="7394812" cy="4757758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1800" dirty="0" smtClean="0">
                <a:latin typeface="Arial Narrow" pitchFamily="34" charset="0"/>
              </a:rPr>
              <a:t>Anak diberikan kesempatan yang luas untuk mengembangkan zona </a:t>
            </a:r>
            <a:r>
              <a:rPr lang="en-US" sz="1800" dirty="0" err="1" smtClean="0">
                <a:latin typeface="Arial Narrow" pitchFamily="34" charset="0"/>
              </a:rPr>
              <a:t>perkembangan</a:t>
            </a:r>
            <a:r>
              <a:rPr lang="en-US" sz="1800" dirty="0" smtClean="0">
                <a:latin typeface="Arial Narrow" pitchFamily="34" charset="0"/>
              </a:rPr>
              <a:t> proximal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>
              <a:latin typeface="Arial Narrow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800" dirty="0" smtClean="0">
                <a:latin typeface="Arial Narrow" pitchFamily="34" charset="0"/>
              </a:rPr>
              <a:t>Pembelajaran perlu dikaitkan dengan tingkat perkembangan aktual </a:t>
            </a:r>
            <a:r>
              <a:rPr lang="en-US" sz="1800" dirty="0" err="1" smtClean="0">
                <a:latin typeface="Arial Narrow" pitchFamily="34" charset="0"/>
              </a:rPr>
              <a:t>dan</a:t>
            </a:r>
            <a:r>
              <a:rPr lang="en-US" sz="1800" dirty="0" smtClean="0">
                <a:latin typeface="Arial Narrow" pitchFamily="34" charset="0"/>
              </a:rPr>
              <a:t> </a:t>
            </a:r>
            <a:r>
              <a:rPr lang="en-US" sz="1800" dirty="0" err="1" smtClean="0">
                <a:latin typeface="Arial Narrow" pitchFamily="34" charset="0"/>
              </a:rPr>
              <a:t>potensialnya</a:t>
            </a:r>
            <a:endParaRPr lang="en-US" sz="1800" dirty="0" smtClean="0">
              <a:latin typeface="Arial Narrow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1800" dirty="0" smtClean="0">
              <a:latin typeface="Arial Narrow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800" dirty="0" smtClean="0">
                <a:latin typeface="Arial Narrow" pitchFamily="34" charset="0"/>
              </a:rPr>
              <a:t>Proses belajar dan pembelajaran tidak sekedar bersifat transferal tetapi lebih merupakan </a:t>
            </a:r>
            <a:r>
              <a:rPr lang="en-US" sz="1800" i="1" dirty="0" smtClean="0">
                <a:latin typeface="Arial Narrow" pitchFamily="34" charset="0"/>
              </a:rPr>
              <a:t>kokonstruksi</a:t>
            </a:r>
            <a:r>
              <a:rPr lang="en-US" sz="1800" dirty="0" smtClean="0">
                <a:latin typeface="Arial Narrow" pitchFamily="34" charset="0"/>
              </a:rPr>
              <a:t>, yaitu suatu proses mengkonstruksi pengetahuan atau makna baru secara bersama-sama.</a:t>
            </a:r>
            <a:endParaRPr lang="en-US" sz="18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543800" cy="3810000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sz="2000" dirty="0" err="1">
                <a:latin typeface="Comic Sans MS" pitchFamily="66" charset="0"/>
              </a:rPr>
              <a:t>Uraikan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contoh-contoh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i="1" dirty="0">
                <a:latin typeface="Comic Sans MS" pitchFamily="66" charset="0"/>
              </a:rPr>
              <a:t>scaffolding</a:t>
            </a:r>
            <a:r>
              <a:rPr lang="en-US" sz="2000" dirty="0">
                <a:latin typeface="Comic Sans MS" pitchFamily="66" charset="0"/>
              </a:rPr>
              <a:t> yang </a:t>
            </a:r>
            <a:r>
              <a:rPr lang="en-US" sz="2000" dirty="0" err="1">
                <a:latin typeface="Comic Sans MS" pitchFamily="66" charset="0"/>
              </a:rPr>
              <a:t>bisa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diberikan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kepada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siswa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dalam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menyelesaikan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masalah</a:t>
            </a:r>
            <a:r>
              <a:rPr lang="en-US" sz="2000" dirty="0" smtClean="0">
                <a:latin typeface="Comic Sans MS" pitchFamily="66" charset="0"/>
              </a:rPr>
              <a:t>!</a:t>
            </a:r>
          </a:p>
          <a:p>
            <a:pPr lvl="0">
              <a:lnSpc>
                <a:spcPct val="150000"/>
              </a:lnSpc>
            </a:pPr>
            <a:endParaRPr lang="en-US" sz="2000" dirty="0">
              <a:latin typeface="Comic Sans MS" pitchFamily="66" charset="0"/>
            </a:endParaRPr>
          </a:p>
          <a:p>
            <a:pPr lvl="0">
              <a:lnSpc>
                <a:spcPct val="150000"/>
              </a:lnSpc>
            </a:pPr>
            <a:endParaRPr lang="en-US" sz="2000" dirty="0">
              <a:latin typeface="Comic Sans MS" pitchFamily="66" charset="0"/>
            </a:endParaRPr>
          </a:p>
          <a:p>
            <a:pPr lvl="0">
              <a:lnSpc>
                <a:spcPct val="150000"/>
              </a:lnSpc>
            </a:pPr>
            <a:r>
              <a:rPr lang="en-US" sz="2000" dirty="0" err="1" smtClean="0">
                <a:latin typeface="Comic Sans MS" pitchFamily="66" charset="0"/>
              </a:rPr>
              <a:t>Berdasarkan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teori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vygotsky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jelaskan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proses </a:t>
            </a:r>
            <a:r>
              <a:rPr lang="en-US" sz="2000" dirty="0" err="1">
                <a:latin typeface="Comic Sans MS" pitchFamily="66" charset="0"/>
              </a:rPr>
              <a:t>pembelajaran</a:t>
            </a:r>
            <a:r>
              <a:rPr lang="en-US" sz="2000" dirty="0">
                <a:latin typeface="Comic Sans MS" pitchFamily="66" charset="0"/>
              </a:rPr>
              <a:t> yang </a:t>
            </a:r>
            <a:r>
              <a:rPr lang="en-US" sz="2000" dirty="0" err="1">
                <a:latin typeface="Comic Sans MS" pitchFamily="66" charset="0"/>
              </a:rPr>
              <a:t>akan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memudahkan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siswa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memahami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materi</a:t>
            </a:r>
            <a:r>
              <a:rPr lang="en-US" sz="2000" dirty="0">
                <a:latin typeface="Comic Sans MS" pitchFamily="66" charset="0"/>
              </a:rPr>
              <a:t>, </a:t>
            </a:r>
            <a:r>
              <a:rPr lang="en-US" sz="2000" dirty="0" err="1">
                <a:latin typeface="Comic Sans MS" pitchFamily="66" charset="0"/>
              </a:rPr>
              <a:t>berikan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contohnya</a:t>
            </a:r>
            <a:r>
              <a:rPr lang="en-US" sz="2000" dirty="0">
                <a:latin typeface="Comic Sans MS" pitchFamily="66" charset="0"/>
              </a:rPr>
              <a:t>!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019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89</TotalTime>
  <Words>236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NewsPrint</vt:lpstr>
      <vt:lpstr>Teori Vygotsky</vt:lpstr>
      <vt:lpstr>Teori Perkembangan Mental</vt:lpstr>
      <vt:lpstr>Istilah penting dalam teori vygotsky</vt:lpstr>
      <vt:lpstr>Tahap Perkembangan</vt:lpstr>
      <vt:lpstr> </vt:lpstr>
      <vt:lpstr>Zone of Proximal Development (ZPD)</vt:lpstr>
      <vt:lpstr> scaffolding </vt:lpstr>
      <vt:lpstr>Aplikasi dalam pembelajaran</vt:lpstr>
      <vt:lpstr>Tugas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Vygotsky</dc:title>
  <dc:creator>user</dc:creator>
  <cp:lastModifiedBy>Dwi</cp:lastModifiedBy>
  <cp:revision>24</cp:revision>
  <dcterms:created xsi:type="dcterms:W3CDTF">2012-11-23T06:46:43Z</dcterms:created>
  <dcterms:modified xsi:type="dcterms:W3CDTF">2014-10-23T06:28:07Z</dcterms:modified>
</cp:coreProperties>
</file>